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77" r:id="rId5"/>
    <p:sldId id="313" r:id="rId6"/>
    <p:sldId id="278" r:id="rId7"/>
    <p:sldId id="275" r:id="rId8"/>
    <p:sldId id="280" r:id="rId9"/>
    <p:sldId id="279" r:id="rId10"/>
    <p:sldId id="311" r:id="rId11"/>
    <p:sldId id="312" r:id="rId12"/>
    <p:sldId id="281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/XU/1F4W8kw0gvN+q40t5/lEm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981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45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1EDE53-F50C-467D-B978-E44BE04C8C8C}" type="slidenum">
              <a:rPr lang="fr-FR" altLang="fr-FR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395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5330E9-B6A0-417E-B6FE-DC168C6EB742}" type="slidenum">
              <a:rPr lang="fr-FR" altLang="fr-FR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424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666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04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34F07F9-6A69-4660-97CD-5ECD23801930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4036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6148023-E21B-4AF7-BAFF-6F4340CAD529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30175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FC6190A-26B6-478C-B8C1-E6048AF3EC3F}" type="slidenum">
              <a:rPr lang="fr-FR" altLang="fr-FR" smtClean="0"/>
              <a:pPr/>
              <a:t>16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6636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9C883E7-8975-4E0E-B1CF-B3F72E2CF7C0}" type="slidenum">
              <a:rPr lang="fr-FR" altLang="fr-FR" smtClean="0"/>
              <a:pPr/>
              <a:t>17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79610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FCF334E-F369-4568-82AB-A1C002C3C93B}" type="slidenum">
              <a:rPr lang="fr-FR" altLang="fr-FR" smtClean="0"/>
              <a:pPr/>
              <a:t>18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54023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A916DC7-D38A-414A-A482-662F0B29E1FB}" type="slidenum">
              <a:rPr lang="fr-FR" altLang="fr-FR" smtClean="0"/>
              <a:pPr/>
              <a:t>19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8673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4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D2B1A21-1393-4C2C-94E1-2472A5BEAB5B}" type="slidenum">
              <a:rPr lang="fr-FR" altLang="fr-FR" smtClean="0"/>
              <a:pPr/>
              <a:t>20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35316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BAFF28-8E65-4032-AD32-CB0D7BF1D235}" type="slidenum">
              <a:rPr lang="fr-FR" altLang="fr-FR" smtClean="0"/>
              <a:pPr/>
              <a:t>21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57754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DE8B0F3-243D-4F33-A431-DA0EECA0C1E6}" type="slidenum">
              <a:rPr lang="fr-FR" altLang="fr-FR" smtClean="0"/>
              <a:pPr/>
              <a:t>22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12260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C1731D1-C4D1-48E8-8BD9-3DD2842D7626}" type="slidenum">
              <a:rPr lang="fr-FR" altLang="fr-FR" smtClean="0"/>
              <a:pPr/>
              <a:t>23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50563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90D614B-6D20-487F-A9A0-D71A818918E9}" type="slidenum">
              <a:rPr lang="fr-FR" altLang="fr-FR" smtClean="0"/>
              <a:pPr/>
              <a:t>24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07215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16F1D0-E16C-4FF8-9062-580691AA0A64}" type="slidenum">
              <a:rPr lang="fr-FR" altLang="fr-FR" smtClean="0"/>
              <a:pPr/>
              <a:t>25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77962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27431FB-E5F1-4C44-A2D6-616EEE0D931B}" type="slidenum">
              <a:rPr lang="fr-FR" altLang="fr-FR" smtClean="0"/>
              <a:pPr/>
              <a:t>26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84521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0CB071-60C0-4941-8FD2-EF169E11E5F6}" type="slidenum">
              <a:rPr lang="fr-FR" altLang="fr-FR" smtClean="0"/>
              <a:pPr/>
              <a:t>27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31414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E142ED1-564D-4DA0-8D9B-2FE2FA838208}" type="slidenum">
              <a:rPr lang="fr-FR" altLang="fr-FR" smtClean="0"/>
              <a:pPr/>
              <a:t>28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82812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ECEA2EA-F931-4C06-912E-A6E4910F58FC}" type="slidenum">
              <a:rPr lang="fr-FR" altLang="fr-FR" smtClean="0"/>
              <a:pPr/>
              <a:t>29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4845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18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F50CA62-4EF3-4BF0-A582-84BEF24E7CBB}" type="slidenum">
              <a:rPr lang="fr-FR" altLang="fr-FR" smtClean="0"/>
              <a:pPr/>
              <a:t>30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8159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C60643C-BF30-49BB-A628-88E9B6D338D4}" type="slidenum">
              <a:rPr lang="fr-FR" altLang="fr-FR" smtClean="0"/>
              <a:pPr/>
              <a:t>31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37193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5FA479A-64E9-4E8A-8EA4-D82E67DD3579}" type="slidenum">
              <a:rPr lang="fr-FR" altLang="fr-FR" smtClean="0"/>
              <a:pPr/>
              <a:t>32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29898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0DA70BD-D874-45C4-B1A4-74DD00282657}" type="slidenum">
              <a:rPr lang="fr-FR" altLang="fr-FR" smtClean="0"/>
              <a:pPr/>
              <a:t>33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72696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303910C-4DEC-4718-85EC-B99AA893D533}" type="slidenum">
              <a:rPr lang="fr-FR" altLang="fr-FR" smtClean="0"/>
              <a:pPr/>
              <a:t>34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260138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B3F2F65-43B3-4685-9C4D-4943E5AED844}" type="slidenum">
              <a:rPr lang="fr-FR" altLang="fr-FR" smtClean="0"/>
              <a:pPr/>
              <a:t>35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17653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CA305-92AB-4A5E-868C-9AC61AA2FA83}" type="slidenum">
              <a:rPr lang="fr-FR" altLang="fr-FR" smtClean="0"/>
              <a:pPr/>
              <a:t>36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73411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6490815-F157-4050-8392-FFD8AEE3B061}" type="slidenum">
              <a:rPr lang="fr-FR" altLang="fr-FR" smtClean="0"/>
              <a:pPr/>
              <a:t>37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8445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16B89AC-DA05-4143-A1AC-3CC1AB5BDEF7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2388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18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73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72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39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19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984142" y="788961"/>
            <a:ext cx="10223715" cy="228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984142" y="3429000"/>
            <a:ext cx="10223715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0" y="5653488"/>
            <a:ext cx="12192000" cy="1228725"/>
          </a:xfrm>
          <a:prstGeom prst="rect">
            <a:avLst/>
          </a:prstGeom>
          <a:solidFill>
            <a:srgbClr val="1D7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447" y="6015174"/>
            <a:ext cx="1649665" cy="5053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 txBox="1"/>
          <p:nvPr/>
        </p:nvSpPr>
        <p:spPr>
          <a:xfrm>
            <a:off x="8009467" y="6037018"/>
            <a:ext cx="3894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 txBox="1"/>
          <p:nvPr/>
        </p:nvSpPr>
        <p:spPr>
          <a:xfrm>
            <a:off x="1997035" y="5938968"/>
            <a:ext cx="9669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sz="19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838200" y="18014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20" name="Google Shape;20;p11"/>
          <p:cNvGrpSpPr/>
          <p:nvPr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21" name="Google Shape;21;p11"/>
            <p:cNvSpPr/>
            <p:nvPr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1"/>
            <p:cNvSpPr txBox="1"/>
            <p:nvPr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1"/>
          <p:cNvSpPr txBox="1"/>
          <p:nvPr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Callout">
  <p:cSld name="Title and Content with Call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28" name="Google Shape;28;p12"/>
          <p:cNvGrpSpPr/>
          <p:nvPr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29" name="Google Shape;29;p12"/>
            <p:cNvSpPr/>
            <p:nvPr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2"/>
            <p:cNvSpPr txBox="1"/>
            <p:nvPr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12"/>
          <p:cNvSpPr txBox="1"/>
          <p:nvPr/>
        </p:nvSpPr>
        <p:spPr>
          <a:xfrm>
            <a:off x="8358809" y="3428999"/>
            <a:ext cx="299499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“Sample call out quote design for highlighting a particular point in your bullets”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8001000" y="3428999"/>
            <a:ext cx="149087" cy="2166731"/>
          </a:xfrm>
          <a:prstGeom prst="snip2DiagRect">
            <a:avLst>
              <a:gd name="adj1" fmla="val 50000"/>
              <a:gd name="adj2" fmla="val 46305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2"/>
          <p:cNvSpPr txBox="1"/>
          <p:nvPr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3"/>
          <p:cNvGrpSpPr/>
          <p:nvPr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36" name="Google Shape;36;p13"/>
            <p:cNvSpPr/>
            <p:nvPr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3"/>
            <p:cNvSpPr txBox="1"/>
            <p:nvPr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2" name="Google Shape;42;p13"/>
          <p:cNvSpPr txBox="1"/>
          <p:nvPr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4"/>
          <p:cNvGrpSpPr/>
          <p:nvPr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45" name="Google Shape;45;p14"/>
            <p:cNvSpPr/>
            <p:nvPr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4"/>
            <p:cNvSpPr txBox="1"/>
            <p:nvPr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BD7"/>
              </a:buClr>
              <a:buSzPts val="2400"/>
              <a:buNone/>
              <a:defRPr sz="2400" b="1">
                <a:solidFill>
                  <a:srgbClr val="1D7BD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BD7"/>
              </a:buClr>
              <a:buSzPts val="2400"/>
              <a:buNone/>
              <a:defRPr sz="2400" b="1">
                <a:solidFill>
                  <a:srgbClr val="1D7BD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53" name="Google Shape;53;p14"/>
          <p:cNvSpPr txBox="1"/>
          <p:nvPr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5"/>
          <p:cNvGrpSpPr/>
          <p:nvPr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56" name="Google Shape;56;p15"/>
            <p:cNvSpPr/>
            <p:nvPr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5"/>
            <p:cNvSpPr txBox="1"/>
            <p:nvPr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60" name="Google Shape;60;p15"/>
          <p:cNvSpPr txBox="1"/>
          <p:nvPr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6"/>
          <p:cNvGrpSpPr/>
          <p:nvPr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63" name="Google Shape;63;p16"/>
            <p:cNvSpPr/>
            <p:nvPr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6"/>
            <p:cNvSpPr txBox="1"/>
            <p:nvPr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66" name="Google Shape;66;p16"/>
          <p:cNvSpPr txBox="1"/>
          <p:nvPr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7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5986" y="2213562"/>
            <a:ext cx="7940024" cy="24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/>
        </p:nvSpPr>
        <p:spPr>
          <a:xfrm>
            <a:off x="9726175" y="3819150"/>
            <a:ext cx="822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8"/>
          <p:cNvGrpSpPr/>
          <p:nvPr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73" name="Google Shape;73;p18"/>
            <p:cNvSpPr/>
            <p:nvPr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8"/>
            <p:cNvSpPr txBox="1"/>
            <p:nvPr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OWASP 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owasp.org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65000">
              <a:srgbClr val="F5F7FC"/>
            </a:gs>
            <a:gs pos="100000">
              <a:srgbClr val="D8D8D8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-77821" y="1147865"/>
            <a:ext cx="11890443" cy="231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fr-FR" sz="4800" dirty="0"/>
              <a:t>Protection des données à caractère personnel au sein des </a:t>
            </a:r>
            <a:r>
              <a:rPr lang="fr-FR" sz="4800" dirty="0" smtClean="0"/>
              <a:t>entreprises Africaines</a:t>
            </a:r>
            <a:r>
              <a:rPr lang="fr-FR" sz="4800" dirty="0"/>
              <a:t>: opportunités et </a:t>
            </a:r>
            <a:r>
              <a:rPr lang="fr-FR" sz="4800" dirty="0" smtClean="0"/>
              <a:t>défis</a:t>
            </a:r>
            <a:endParaRPr sz="4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77821" y="4025509"/>
            <a:ext cx="12269821" cy="16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Dr. </a:t>
            </a:r>
            <a:r>
              <a:rPr lang="en-US" alt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(MC)  </a:t>
            </a:r>
            <a:r>
              <a:rPr lang="en-US" altLang="fr-FR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Ing</a:t>
            </a:r>
            <a:r>
              <a:rPr lang="en-US" alt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 S</a:t>
            </a:r>
            <a:r>
              <a:rPr lang="en-US" alt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 Arnaud  M. R. AHOUANDJINOU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None/>
            </a:pPr>
            <a:r>
              <a:rPr lang="fr-FR" altLang="fr-FR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Expert Cybersécurité et système intelligent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None/>
            </a:pPr>
            <a:r>
              <a:rPr lang="fr-FR" altLang="fr-FR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Chef Département Sécurité Informatique/ </a:t>
            </a:r>
            <a:r>
              <a:rPr lang="fr-FR" altLang="fr-FR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IFRI, UAC, Bénin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fr-FR" altLang="fr-FR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Directeur </a:t>
            </a:r>
            <a:r>
              <a:rPr lang="fr-FR" altLang="fr-FR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Adjoint du Laboratoire LRSIA/ IFRI, UAC, Bénin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Tx/>
              <a:buNone/>
            </a:pPr>
            <a:r>
              <a:rPr lang="fr-FR" altLang="fr-FR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OWASP-Cotonou </a:t>
            </a:r>
            <a:r>
              <a:rPr lang="fr-FR" altLang="fr-FR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Meeting: </a:t>
            </a:r>
            <a:r>
              <a:rPr lang="fr-FR" altLang="fr-FR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ADPD, </a:t>
            </a:r>
            <a:r>
              <a:rPr lang="fr-FR" altLang="fr-FR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Cotonou (Bénin</a:t>
            </a:r>
            <a:r>
              <a:rPr lang="fr-FR" altLang="fr-FR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), 01 Décembre 2022</a:t>
            </a:r>
            <a:endParaRPr lang="en-US" altLang="fr-FR" sz="20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125" y="-71487"/>
            <a:ext cx="4641497" cy="145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1"/>
          <p:cNvSpPr txBox="1">
            <a:spLocks noChangeArrowheads="1"/>
          </p:cNvSpPr>
          <p:nvPr/>
        </p:nvSpPr>
        <p:spPr bwMode="auto">
          <a:xfrm>
            <a:off x="839788" y="1370013"/>
            <a:ext cx="101488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0850" indent="6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08050" indent="6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b="1"/>
              <a:t>DONNÉES A CARACTÈRES PERSONNEL =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800" b="1"/>
              <a:t>Toutes les données qui permettent d’identifier une personne physique directement ou indirectement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2800" b="1"/>
              <a:t>Nom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2800" b="1"/>
              <a:t>Adresse IP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2800" b="1"/>
              <a:t>Localisation géographique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2800" b="1"/>
              <a:t>…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8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"/>
          <p:cNvSpPr txBox="1">
            <a:spLocks noChangeArrowheads="1"/>
          </p:cNvSpPr>
          <p:nvPr/>
        </p:nvSpPr>
        <p:spPr bwMode="auto">
          <a:xfrm>
            <a:off x="985838" y="1735138"/>
            <a:ext cx="104997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0850" indent="6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08050" indent="6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b="1"/>
              <a:t>DONNÉES A CARACTÈRES PERSONNEL (suite)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b="1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800" b="1"/>
              <a:t>Certaines données sont considérées comme encore plus sensibles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800" b="1"/>
              <a:t>biométrie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800" b="1"/>
              <a:t>génétique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800" b="1"/>
              <a:t>santé</a:t>
            </a:r>
            <a:endParaRPr lang="fr-FR" altLang="fr-FR" sz="28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9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6909" y="75360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" y="570056"/>
            <a:ext cx="5502166" cy="101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L’identité numérique et données personnelles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67" y="283396"/>
            <a:ext cx="6689834" cy="591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6" y="1574528"/>
            <a:ext cx="4887312" cy="46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6350"/>
            <a:ext cx="8229600" cy="755650"/>
          </a:xfrm>
        </p:spPr>
        <p:txBody>
          <a:bodyPr/>
          <a:lstStyle/>
          <a:p>
            <a:pPr eaLnBrk="1" hangingPunct="1"/>
            <a:r>
              <a:rPr lang="fr-FR" altLang="fr-FR" smtClean="0"/>
              <a:t>3. Identités numériques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258888"/>
          </a:xfrm>
          <a:prstGeom prst="rect">
            <a:avLst/>
          </a:prstGeom>
        </p:spPr>
        <p:txBody>
          <a:bodyPr lIns="45720" rIns="45720"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spc="-30" dirty="0">
                <a:solidFill>
                  <a:srgbClr val="80B606"/>
                </a:solidFill>
                <a:latin typeface="Lucida Sans" charset="0"/>
                <a:ea typeface="+mj-ea"/>
                <a:cs typeface="+mj-cs"/>
              </a:rPr>
              <a:t> </a:t>
            </a:r>
            <a:r>
              <a:rPr lang="fr-FR" sz="3692" b="1" spc="-30" dirty="0">
                <a:solidFill>
                  <a:srgbClr val="80B606"/>
                </a:solidFill>
                <a:latin typeface="Lucida Sans" charset="0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813" y="623888"/>
            <a:ext cx="69278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3L’identité numérique : Illustrations(2)</a:t>
            </a:r>
          </a:p>
          <a:p>
            <a:pPr>
              <a:buFont typeface="Wingdings 3" charset="2"/>
              <a:buChar char=""/>
              <a:defRPr/>
            </a:pPr>
            <a:endParaRPr lang="fr-FR" altLang="fr-FR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 3" charset="2"/>
              <a:buNone/>
              <a:defRPr/>
            </a:pPr>
            <a:endParaRPr lang="fr-FR" altLang="fr-FR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10" descr="Capture d’écran 2013-03-18 à 14.3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4" descr="Capture d’écran 2013-03-18 à 14.36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465"/>
            <a:ext cx="9144000" cy="37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1400175" y="2482850"/>
            <a:ext cx="4926013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400175" y="2624138"/>
            <a:ext cx="13335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00175" y="3375025"/>
            <a:ext cx="45720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400175" y="3867150"/>
            <a:ext cx="5064125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400175" y="4016375"/>
            <a:ext cx="3598863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Bulle rectangulaire à coins arrondis 22"/>
          <p:cNvSpPr/>
          <p:nvPr/>
        </p:nvSpPr>
        <p:spPr>
          <a:xfrm>
            <a:off x="4541838" y="4390453"/>
            <a:ext cx="1430337" cy="171450"/>
          </a:xfrm>
          <a:prstGeom prst="wedgeRoundRectCallout">
            <a:avLst>
              <a:gd name="adj1" fmla="val -53362"/>
              <a:gd name="adj2" fmla="val -42036"/>
              <a:gd name="adj3" fmla="val 16667"/>
            </a:avLst>
          </a:prstGeom>
          <a:gradFill flip="none" rotWithShape="1">
            <a:gsLst>
              <a:gs pos="0">
                <a:schemeClr val="accent1">
                  <a:shade val="15000"/>
                  <a:satMod val="180000"/>
                  <a:alpha val="0"/>
                </a:schemeClr>
              </a:gs>
              <a:gs pos="50000">
                <a:schemeClr val="accent1">
                  <a:shade val="45000"/>
                  <a:satMod val="170000"/>
                  <a:alpha val="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0"/>
                </a:schemeClr>
              </a:gs>
            </a:gsLst>
            <a:lin ang="16200000" scaled="0"/>
            <a:tileRect/>
          </a:gradFill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1403350" y="5014913"/>
            <a:ext cx="446405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400175" y="5148263"/>
            <a:ext cx="3748088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03350" y="6016625"/>
            <a:ext cx="50038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403350" y="6165850"/>
            <a:ext cx="181133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9167813" y="1091556"/>
            <a:ext cx="2805651" cy="12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6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6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4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57551" y="831057"/>
            <a:ext cx="8610600" cy="887412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géants de l’internet et les FAI</a:t>
            </a:r>
            <a:endParaRPr lang="fr-FR" altLang="fr-FR" sz="2400" dirty="0"/>
          </a:p>
          <a:p>
            <a:pPr marL="457200" lvl="1" indent="0">
              <a:buNone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93" y="868924"/>
            <a:ext cx="2454275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89422"/>
            <a:ext cx="2619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427484"/>
            <a:ext cx="3200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6" y="3084513"/>
            <a:ext cx="36766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5" y="3084513"/>
            <a:ext cx="13970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67" y="3324787"/>
            <a:ext cx="16859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8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28" y="4551042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6909" y="75360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0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-190979"/>
            <a:ext cx="866298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 bwMode="auto">
          <a:xfrm>
            <a:off x="580417" y="476351"/>
            <a:ext cx="11031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fr-FR" dirty="0"/>
              <a:t>Politique de protection de la vie privée de Google</a:t>
            </a:r>
            <a:endParaRPr lang="en-US" dirty="0"/>
          </a:p>
        </p:txBody>
      </p:sp>
      <p:pic>
        <p:nvPicPr>
          <p:cNvPr id="29" name="Picture 3" descr="C:\Users\alegout\Desktop\Sans tit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72" y="1106488"/>
            <a:ext cx="4789732" cy="497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30464" y="1698427"/>
            <a:ext cx="181822" cy="30995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830464" y="5780684"/>
            <a:ext cx="181822" cy="30995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Espace réservé du contenu 1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2032000" y="2108775"/>
            <a:ext cx="8021638" cy="39703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Nous ne partagerons des données personnelles avec des entreprises, des organisations ou des personnes tierces que </a:t>
            </a:r>
            <a:r>
              <a:rPr lang="fr-F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nous pensons en toute bonne foi</a:t>
            </a:r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l’accès, l’utilisation, la protection ou la divulgation de ces données est raisonnablement justifiée pour… »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2499676" y="1047851"/>
            <a:ext cx="6916686" cy="50783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Nous ne communiquons des données personnelles vous concernant à des entreprises, des organisations ou des personnes tierces </a:t>
            </a:r>
            <a:r>
              <a:rPr lang="fr-F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qu’avec votre consentement</a:t>
            </a:r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Nous demandons toujours votre autorisation avant de communiquer à des tiers des données personnelles sensibles. »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3" grpId="0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9249888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40963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8F4C0-285F-4059-BF53-7C1444C18979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1905000" y="655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fr-FR" sz="3200" dirty="0"/>
              <a:t>Données publiées sans consentement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981200" y="1600201"/>
            <a:ext cx="8388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Chaque site qui contient du </a:t>
            </a:r>
            <a:r>
              <a:rPr lang="fr-FR" dirty="0" err="1">
                <a:solidFill>
                  <a:srgbClr val="000000"/>
                </a:solidFill>
              </a:rPr>
              <a:t>javascript</a:t>
            </a:r>
            <a:r>
              <a:rPr lang="fr-FR" dirty="0">
                <a:solidFill>
                  <a:srgbClr val="000000"/>
                </a:solidFill>
              </a:rPr>
              <a:t> d’un autre site peut envoyer des données personnelles vers cet autre site</a:t>
            </a:r>
          </a:p>
          <a:p>
            <a:pPr lvl="1">
              <a:defRPr/>
            </a:pPr>
            <a:r>
              <a:rPr lang="fr-FR" dirty="0">
                <a:solidFill>
                  <a:srgbClr val="000000"/>
                </a:solidFill>
              </a:rPr>
              <a:t>Facebook </a:t>
            </a:r>
          </a:p>
          <a:p>
            <a:pPr lvl="1">
              <a:defRPr/>
            </a:pPr>
            <a:r>
              <a:rPr lang="fr-FR" dirty="0" err="1">
                <a:solidFill>
                  <a:srgbClr val="000000"/>
                </a:solidFill>
              </a:rPr>
              <a:t>Twitter</a:t>
            </a:r>
            <a:endParaRPr lang="fr-FR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rgbClr val="000000"/>
                </a:solidFill>
              </a:rPr>
              <a:t>Google </a:t>
            </a:r>
            <a:r>
              <a:rPr lang="fr-FR" dirty="0" err="1">
                <a:solidFill>
                  <a:srgbClr val="000000"/>
                </a:solidFill>
              </a:rPr>
              <a:t>analytics</a:t>
            </a:r>
            <a:r>
              <a:rPr lang="fr-FR" dirty="0">
                <a:solidFill>
                  <a:srgbClr val="000000"/>
                </a:solidFill>
              </a:rPr>
              <a:t> (</a:t>
            </a:r>
            <a:r>
              <a:rPr lang="fr-FR" dirty="0">
                <a:solidFill>
                  <a:srgbClr val="FF0000"/>
                </a:solidFill>
              </a:rPr>
              <a:t>On ne voit même pas un bouton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  <a:p>
            <a:pPr lvl="2">
              <a:defRPr/>
            </a:pPr>
            <a:r>
              <a:rPr lang="fr-FR" dirty="0">
                <a:solidFill>
                  <a:srgbClr val="000000"/>
                </a:solidFill>
              </a:rPr>
              <a:t>xvideos.com (48), pornhub.com (67), youporn.com (80)</a:t>
            </a:r>
          </a:p>
          <a:p>
            <a:pPr lvl="2">
              <a:defRPr/>
            </a:pPr>
            <a:r>
              <a:rPr lang="fr-FR" dirty="0">
                <a:solidFill>
                  <a:srgbClr val="000000"/>
                </a:solidFill>
              </a:rPr>
              <a:t>isohunt.com </a:t>
            </a:r>
          </a:p>
          <a:p>
            <a:pPr lvl="2">
              <a:defRPr/>
            </a:pPr>
            <a:r>
              <a:rPr lang="fr-FR" dirty="0">
                <a:solidFill>
                  <a:srgbClr val="000000"/>
                </a:solidFill>
              </a:rPr>
              <a:t>4chan.org</a:t>
            </a:r>
          </a:p>
          <a:p>
            <a:pPr lvl="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7" name="Picture 2" descr="C:\Users\alegout\Desktop\facebook_like_button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141664"/>
            <a:ext cx="1116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alegout\Desktop\TwitterBut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697289"/>
            <a:ext cx="13763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5224464"/>
            <a:ext cx="16319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6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535987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43011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04D611-0D7F-4F41-922A-5A85AA8EB4D2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643064" y="2463800"/>
            <a:ext cx="84407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Les sociétés utilisent ces données pour</a:t>
            </a:r>
          </a:p>
          <a:p>
            <a:pPr lvl="1">
              <a:defRPr/>
            </a:pPr>
            <a:r>
              <a:rPr lang="fr-FR" dirty="0">
                <a:solidFill>
                  <a:srgbClr val="000000"/>
                </a:solidFill>
              </a:rPr>
              <a:t>Offrir un meilleur service</a:t>
            </a:r>
          </a:p>
          <a:p>
            <a:pPr lvl="1">
              <a:defRPr/>
            </a:pPr>
            <a:r>
              <a:rPr lang="fr-FR" dirty="0">
                <a:solidFill>
                  <a:srgbClr val="000000"/>
                </a:solidFill>
              </a:rPr>
              <a:t>Vendre des publicités ciblées</a:t>
            </a:r>
          </a:p>
          <a:p>
            <a:pPr lvl="1">
              <a:defRPr/>
            </a:pPr>
            <a:r>
              <a:rPr lang="fr-FR" dirty="0">
                <a:solidFill>
                  <a:srgbClr val="000000"/>
                </a:solidFill>
              </a:rPr>
              <a:t>Obéir à la loi qui demande de conserver certaines données</a:t>
            </a:r>
          </a:p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643063" y="1260476"/>
            <a:ext cx="8229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fr-FR" sz="4000" dirty="0"/>
              <a:t>Pourquoi les données sont collectées</a:t>
            </a:r>
          </a:p>
        </p:txBody>
      </p:sp>
      <p:sp>
        <p:nvSpPr>
          <p:cNvPr id="43017" name="Espace réservé du numéro de diapositive 3"/>
          <p:cNvSpPr txBox="1">
            <a:spLocks/>
          </p:cNvSpPr>
          <p:nvPr/>
        </p:nvSpPr>
        <p:spPr bwMode="auto">
          <a:xfrm>
            <a:off x="8991600" y="7827963"/>
            <a:ext cx="914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932B91E-EBD7-486A-9C6B-4CD3E432FF84}" type="slidenum">
              <a:rPr lang="fr-FR" sz="200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89158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2209800" y="81994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2800" dirty="0"/>
              <a:t>Quels sont les risques avec les grandes sociétés d’Internet ?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457200" y="152479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Évaluation du risque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Risque</a:t>
            </a:r>
          </a:p>
          <a:p>
            <a:pPr lvl="2" eaLnBrk="1" hangingPunct="1">
              <a:defRPr/>
            </a:pPr>
            <a:r>
              <a:rPr lang="fr-FR">
                <a:solidFill>
                  <a:srgbClr val="FF0000"/>
                </a:solidFill>
              </a:rPr>
              <a:t>Activité quasi exhaustive </a:t>
            </a:r>
          </a:p>
          <a:p>
            <a:pPr lvl="2" eaLnBrk="1" hangingPunct="1">
              <a:defRPr/>
            </a:pPr>
            <a:r>
              <a:rPr lang="fr-FR">
                <a:solidFill>
                  <a:srgbClr val="FF0000"/>
                </a:solidFill>
              </a:rPr>
              <a:t>Identité réseau, applicative et sociale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Atténuation du risque</a:t>
            </a:r>
          </a:p>
          <a:p>
            <a:pPr lvl="2" eaLnBrk="1" hangingPunct="1">
              <a:defRPr/>
            </a:pPr>
            <a:r>
              <a:rPr lang="fr-FR">
                <a:solidFill>
                  <a:srgbClr val="000000"/>
                </a:solidFill>
              </a:rPr>
              <a:t>Modèle économique uniquement basé sur la satisfaction des internautes</a:t>
            </a:r>
          </a:p>
          <a:p>
            <a:pPr lvl="2" eaLnBrk="1" hangingPunct="1">
              <a:defRPr/>
            </a:pPr>
            <a:r>
              <a:rPr lang="fr-FR">
                <a:solidFill>
                  <a:srgbClr val="000000"/>
                </a:solidFill>
              </a:rPr>
              <a:t>Sous surveillance</a:t>
            </a:r>
          </a:p>
          <a:p>
            <a:pPr lvl="2" eaLnBrk="1" hangingPunct="1">
              <a:defRPr/>
            </a:pPr>
            <a:r>
              <a:rPr lang="fr-FR">
                <a:solidFill>
                  <a:srgbClr val="000000"/>
                </a:solidFill>
              </a:rPr>
              <a:t>Respect des lois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5065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06799" y="5329266"/>
            <a:ext cx="4013200" cy="708025"/>
          </a:xfrm>
          <a:prstGeom prst="rect">
            <a:avLst/>
          </a:prstGeom>
          <a:solidFill>
            <a:srgbClr val="BBE0E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Risque important</a:t>
            </a:r>
          </a:p>
        </p:txBody>
      </p:sp>
    </p:spTree>
    <p:extLst>
      <p:ext uri="{BB962C8B-B14F-4D97-AF65-F5344CB8AC3E}">
        <p14:creationId xmlns:p14="http://schemas.microsoft.com/office/powerpoint/2010/main" val="6611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588407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r>
              <a:rPr lang="fr-FR" dirty="0" smtClean="0"/>
              <a:t>Les </a:t>
            </a:r>
            <a:r>
              <a:rPr lang="fr-FR" dirty="0"/>
              <a:t>individus</a:t>
            </a: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 bwMode="auto">
          <a:xfrm>
            <a:off x="1981200" y="1600201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 bwMode="auto">
          <a:xfrm>
            <a:off x="6172200" y="1600201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Pas d’infrastructure dédiée</a:t>
            </a:r>
          </a:p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Pas d’informations privilégiées</a:t>
            </a:r>
          </a:p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C’est un voisin, un patron, de la famille, un criminel, etc.</a:t>
            </a:r>
          </a:p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7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6" y="1971676"/>
            <a:ext cx="277177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9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298725"/>
            <a:ext cx="105156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900" dirty="0">
                <a:latin typeface="Arial"/>
                <a:ea typeface="Arial"/>
                <a:cs typeface="Arial"/>
                <a:sym typeface="Arial"/>
              </a:rPr>
              <a:t>Plan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667425" y="2203025"/>
            <a:ext cx="71691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79050" y="1625683"/>
            <a:ext cx="10081800" cy="43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>
              <a:lnSpc>
                <a:spcPct val="150000"/>
              </a:lnSpc>
              <a:buSzPts val="2200"/>
              <a:buFont typeface="Calibri"/>
              <a:buChar char="●"/>
            </a:pPr>
            <a:r>
              <a:rPr lang="fr-FR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Usages et Défis sécuritaires</a:t>
            </a:r>
            <a:endParaRPr lang="fr-FR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>
              <a:lnSpc>
                <a:spcPct val="150000"/>
              </a:lnSpc>
              <a:buSzPts val="2200"/>
              <a:buFont typeface="Calibri"/>
              <a:buChar char="●"/>
            </a:pPr>
            <a:r>
              <a:rPr lang="fr-FR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Données privées à caractères personnel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Calibri"/>
              <a:buChar char="●"/>
            </a:pPr>
            <a:r>
              <a:rPr lang="fr-FR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Identité </a:t>
            </a:r>
            <a:r>
              <a:rPr lang="fr-F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Numérique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Calibri"/>
              <a:buChar char="●"/>
            </a:pPr>
            <a:r>
              <a:rPr lang="fr-F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Surveillance des et profilage des usagers du Net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Calibri"/>
              <a:buChar char="●"/>
            </a:pPr>
            <a:r>
              <a:rPr lang="fr-F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et Discussion : Atteinte à la vie privé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Calibri"/>
              <a:buChar char="●"/>
            </a:pPr>
            <a:r>
              <a:rPr lang="fr-F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et perspectives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125" y="-71488"/>
            <a:ext cx="4950650" cy="17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569324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887538" y="64770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3600" dirty="0"/>
              <a:t>Quels sont les risques avec les individus ?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1981200" y="1600201"/>
            <a:ext cx="868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Évaluation du risque</a:t>
            </a:r>
          </a:p>
          <a:p>
            <a:pPr lvl="1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Risque</a:t>
            </a:r>
          </a:p>
          <a:p>
            <a:pPr lvl="2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Pas de contrôle, identification difficile</a:t>
            </a:r>
          </a:p>
          <a:p>
            <a:pPr lvl="2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Unique but est de porter atteinte à la vie privée</a:t>
            </a:r>
          </a:p>
          <a:p>
            <a:pPr lvl="1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Atténuation du risque</a:t>
            </a:r>
          </a:p>
          <a:p>
            <a:pPr lvl="2" eaLnBrk="1" hangingPunct="1">
              <a:defRPr/>
            </a:pPr>
            <a:r>
              <a:rPr lang="fr-FR" dirty="0">
                <a:solidFill>
                  <a:srgbClr val="FF0000"/>
                </a:solidFill>
              </a:rPr>
              <a:t>Difficile pour un individu de collecter une activité</a:t>
            </a:r>
          </a:p>
          <a:p>
            <a:pPr lvl="2" eaLnBrk="1" hangingPunct="1">
              <a:defRPr/>
            </a:pPr>
            <a:r>
              <a:rPr lang="fr-FR" dirty="0">
                <a:solidFill>
                  <a:srgbClr val="FF0000"/>
                </a:solidFill>
              </a:rPr>
              <a:t>Difficile pour un individu d’obtenir l’identité sociale</a:t>
            </a:r>
          </a:p>
        </p:txBody>
      </p:sp>
      <p:sp>
        <p:nvSpPr>
          <p:cNvPr id="49161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60844" y="4924425"/>
            <a:ext cx="6146800" cy="1323975"/>
          </a:xfrm>
          <a:prstGeom prst="rect">
            <a:avLst/>
          </a:prstGeom>
          <a:solidFill>
            <a:srgbClr val="BBE0E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Mais c’est possible, donc risque important également</a:t>
            </a:r>
          </a:p>
        </p:txBody>
      </p:sp>
    </p:spTree>
    <p:extLst>
      <p:ext uri="{BB962C8B-B14F-4D97-AF65-F5344CB8AC3E}">
        <p14:creationId xmlns:p14="http://schemas.microsoft.com/office/powerpoint/2010/main" val="37781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942498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grpSp>
        <p:nvGrpSpPr>
          <p:cNvPr id="48" name="Groupe 47"/>
          <p:cNvGrpSpPr>
            <a:grpSpLocks/>
          </p:cNvGrpSpPr>
          <p:nvPr/>
        </p:nvGrpSpPr>
        <p:grpSpPr bwMode="auto">
          <a:xfrm>
            <a:off x="7753351" y="1828801"/>
            <a:ext cx="1789113" cy="2506663"/>
            <a:chOff x="6228978" y="1828925"/>
            <a:chExt cx="1790075" cy="2506835"/>
          </a:xfrm>
        </p:grpSpPr>
        <p:grpSp>
          <p:nvGrpSpPr>
            <p:cNvPr id="53291" name="Groupe 6"/>
            <p:cNvGrpSpPr>
              <a:grpSpLocks/>
            </p:cNvGrpSpPr>
            <p:nvPr/>
          </p:nvGrpSpPr>
          <p:grpSpPr bwMode="auto">
            <a:xfrm>
              <a:off x="6228978" y="2004446"/>
              <a:ext cx="1790075" cy="2331314"/>
              <a:chOff x="6160840" y="1961782"/>
              <a:chExt cx="1790075" cy="2331314"/>
            </a:xfrm>
          </p:grpSpPr>
          <p:pic>
            <p:nvPicPr>
              <p:cNvPr id="5329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1" y="1961782"/>
                <a:ext cx="1512168" cy="233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ZoneTexte 14"/>
              <p:cNvSpPr txBox="1">
                <a:spLocks noChangeArrowheads="1"/>
              </p:cNvSpPr>
              <p:nvPr/>
            </p:nvSpPr>
            <p:spPr bwMode="auto">
              <a:xfrm>
                <a:off x="6160840" y="2888062"/>
                <a:ext cx="1790075" cy="338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Skype ID d’Homer</a:t>
                </a:r>
                <a:endParaRPr lang="fr-FR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 bwMode="auto">
            <a:xfrm>
              <a:off x="6710250" y="1828925"/>
              <a:ext cx="182660" cy="463582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3" name="Titre 1"/>
          <p:cNvSpPr txBox="1">
            <a:spLocks/>
          </p:cNvSpPr>
          <p:nvPr/>
        </p:nvSpPr>
        <p:spPr bwMode="auto">
          <a:xfrm>
            <a:off x="1774826" y="514350"/>
            <a:ext cx="8582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3200" dirty="0"/>
              <a:t>Peut-on trouver l’adresse IP d’Homer en exploitant Skype</a:t>
            </a:r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 bwMode="auto">
          <a:xfrm>
            <a:off x="1774825" y="4986226"/>
            <a:ext cx="89201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rgbClr val="000000"/>
                </a:solidFill>
              </a:rPr>
              <a:t>Étape 1 : Quel est le Skype ID d’Homer ?</a:t>
            </a:r>
          </a:p>
          <a:p>
            <a:pPr eaLnBrk="1" hangingPunct="1">
              <a:defRPr/>
            </a:pPr>
            <a:r>
              <a:rPr lang="fr-FR" sz="2800" dirty="0">
                <a:solidFill>
                  <a:srgbClr val="000000"/>
                </a:solidFill>
              </a:rPr>
              <a:t>Étape 2 : Peut-on trouver l’adresse IP d’Homer ?</a:t>
            </a:r>
          </a:p>
          <a:p>
            <a:pPr eaLnBrk="1" hangingPunct="1">
              <a:defRPr/>
            </a:pPr>
            <a:r>
              <a:rPr lang="fr-FR" sz="2800" dirty="0">
                <a:solidFill>
                  <a:srgbClr val="000000"/>
                </a:solidFill>
              </a:rPr>
              <a:t>Étape 3 : Peut-on trouver l’adresse sans être détecté ?</a:t>
            </a:r>
          </a:p>
          <a:p>
            <a:pPr eaLnBrk="1" hangingPunct="1">
              <a:defRPr/>
            </a:pP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55" name="Image 54" descr="Sk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420938"/>
            <a:ext cx="1397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ZoneTexte 12"/>
          <p:cNvSpPr txBox="1">
            <a:spLocks noChangeArrowheads="1"/>
          </p:cNvSpPr>
          <p:nvPr/>
        </p:nvSpPr>
        <p:spPr bwMode="auto">
          <a:xfrm>
            <a:off x="1774825" y="3068639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oupe 56"/>
          <p:cNvGrpSpPr>
            <a:grpSpLocks/>
          </p:cNvGrpSpPr>
          <p:nvPr/>
        </p:nvGrpSpPr>
        <p:grpSpPr bwMode="auto">
          <a:xfrm>
            <a:off x="6888164" y="981075"/>
            <a:ext cx="3684587" cy="4103688"/>
            <a:chOff x="5364088" y="980728"/>
            <a:chExt cx="3684585" cy="4104456"/>
          </a:xfrm>
        </p:grpSpPr>
        <p:cxnSp>
          <p:nvCxnSpPr>
            <p:cNvPr id="53273" name="Connecteur droit avec flèche 57"/>
            <p:cNvCxnSpPr>
              <a:cxnSpLocks noChangeShapeType="1"/>
            </p:cNvCxnSpPr>
            <p:nvPr/>
          </p:nvCxnSpPr>
          <p:spPr bwMode="auto">
            <a:xfrm rot="10800000">
              <a:off x="5364088" y="1412609"/>
              <a:ext cx="863600" cy="64782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4" name="Connecteur droit avec flèche 58"/>
            <p:cNvCxnSpPr>
              <a:cxnSpLocks noChangeShapeType="1"/>
            </p:cNvCxnSpPr>
            <p:nvPr/>
          </p:nvCxnSpPr>
          <p:spPr bwMode="auto">
            <a:xfrm rot="5400000" flipH="1" flipV="1">
              <a:off x="7055480" y="1160997"/>
              <a:ext cx="936800" cy="576263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5" name="Connecteur droit avec flèche 59"/>
            <p:cNvCxnSpPr>
              <a:cxnSpLocks noChangeShapeType="1"/>
            </p:cNvCxnSpPr>
            <p:nvPr/>
          </p:nvCxnSpPr>
          <p:spPr bwMode="auto">
            <a:xfrm flipV="1">
              <a:off x="7896149" y="1484060"/>
              <a:ext cx="936624" cy="57637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6" name="Connecteur droit avec flèche 60"/>
            <p:cNvCxnSpPr>
              <a:cxnSpLocks noChangeShapeType="1"/>
            </p:cNvCxnSpPr>
            <p:nvPr/>
          </p:nvCxnSpPr>
          <p:spPr bwMode="auto">
            <a:xfrm rot="5400000">
              <a:off x="5651357" y="4508855"/>
              <a:ext cx="720860" cy="4318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7" name="Connecteur droit avec flèche 61"/>
            <p:cNvCxnSpPr>
              <a:cxnSpLocks noChangeShapeType="1"/>
            </p:cNvCxnSpPr>
            <p:nvPr/>
          </p:nvCxnSpPr>
          <p:spPr bwMode="auto">
            <a:xfrm rot="16200000" flipH="1">
              <a:off x="6839628" y="4544546"/>
              <a:ext cx="431881" cy="7143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8" name="Connecteur droit avec flèche 62"/>
            <p:cNvCxnSpPr>
              <a:cxnSpLocks noChangeShapeType="1"/>
            </p:cNvCxnSpPr>
            <p:nvPr/>
          </p:nvCxnSpPr>
          <p:spPr bwMode="auto">
            <a:xfrm>
              <a:off x="7885037" y="3716503"/>
              <a:ext cx="792162" cy="57637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9" name="Connecteur droit avec flèche 63"/>
            <p:cNvCxnSpPr>
              <a:cxnSpLocks noChangeShapeType="1"/>
            </p:cNvCxnSpPr>
            <p:nvPr/>
          </p:nvCxnSpPr>
          <p:spPr bwMode="auto">
            <a:xfrm rot="16200000" flipV="1">
              <a:off x="6335550" y="1304666"/>
              <a:ext cx="936800" cy="28892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80" name="Connecteur droit avec flèche 64"/>
            <p:cNvCxnSpPr>
              <a:cxnSpLocks noChangeShapeType="1"/>
            </p:cNvCxnSpPr>
            <p:nvPr/>
          </p:nvCxnSpPr>
          <p:spPr bwMode="auto">
            <a:xfrm>
              <a:off x="7896149" y="3213171"/>
              <a:ext cx="1152524" cy="158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81" name="Connecteur droit avec flèche 65"/>
            <p:cNvCxnSpPr>
              <a:cxnSpLocks noChangeShapeType="1"/>
            </p:cNvCxnSpPr>
            <p:nvPr/>
          </p:nvCxnSpPr>
          <p:spPr bwMode="auto">
            <a:xfrm rot="16200000" flipH="1">
              <a:off x="7775438" y="4400898"/>
              <a:ext cx="649409" cy="57626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ZoneTexte 42"/>
            <p:cNvSpPr txBox="1">
              <a:spLocks noChangeArrowheads="1"/>
            </p:cNvSpPr>
            <p:nvPr/>
          </p:nvSpPr>
          <p:spPr bwMode="auto">
            <a:xfrm>
              <a:off x="8326361" y="2762236"/>
              <a:ext cx="352425" cy="52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ZoneTexte 48"/>
            <p:cNvSpPr txBox="1">
              <a:spLocks noChangeArrowheads="1"/>
            </p:cNvSpPr>
            <p:nvPr/>
          </p:nvSpPr>
          <p:spPr bwMode="auto">
            <a:xfrm>
              <a:off x="8099349" y="1393555"/>
              <a:ext cx="350838" cy="52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ZoneTexte 49"/>
            <p:cNvSpPr txBox="1">
              <a:spLocks noChangeArrowheads="1"/>
            </p:cNvSpPr>
            <p:nvPr/>
          </p:nvSpPr>
          <p:spPr bwMode="auto">
            <a:xfrm>
              <a:off x="7234162" y="1125218"/>
              <a:ext cx="352425" cy="52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ZoneTexte 50"/>
            <p:cNvSpPr txBox="1">
              <a:spLocks noChangeArrowheads="1"/>
            </p:cNvSpPr>
            <p:nvPr/>
          </p:nvSpPr>
          <p:spPr bwMode="auto">
            <a:xfrm>
              <a:off x="8026324" y="4221422"/>
              <a:ext cx="352425" cy="52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ZoneTexte 51"/>
            <p:cNvSpPr txBox="1">
              <a:spLocks noChangeArrowheads="1"/>
            </p:cNvSpPr>
            <p:nvPr/>
          </p:nvSpPr>
          <p:spPr bwMode="auto">
            <a:xfrm>
              <a:off x="5807000" y="1341158"/>
              <a:ext cx="350838" cy="52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ZoneTexte 52"/>
            <p:cNvSpPr txBox="1">
              <a:spLocks noChangeArrowheads="1"/>
            </p:cNvSpPr>
            <p:nvPr/>
          </p:nvSpPr>
          <p:spPr bwMode="auto">
            <a:xfrm>
              <a:off x="6441999" y="1196668"/>
              <a:ext cx="352425" cy="52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ZoneTexte 53"/>
            <p:cNvSpPr txBox="1">
              <a:spLocks noChangeArrowheads="1"/>
            </p:cNvSpPr>
            <p:nvPr/>
          </p:nvSpPr>
          <p:spPr bwMode="auto">
            <a:xfrm>
              <a:off x="5733975" y="4345271"/>
              <a:ext cx="352425" cy="52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ZoneTexte 54"/>
            <p:cNvSpPr txBox="1">
              <a:spLocks noChangeArrowheads="1"/>
            </p:cNvSpPr>
            <p:nvPr/>
          </p:nvSpPr>
          <p:spPr bwMode="auto">
            <a:xfrm>
              <a:off x="7030962" y="4221422"/>
              <a:ext cx="350837" cy="52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ZoneTexte 55"/>
            <p:cNvSpPr txBox="1">
              <a:spLocks noChangeArrowheads="1"/>
            </p:cNvSpPr>
            <p:nvPr/>
          </p:nvSpPr>
          <p:spPr bwMode="auto">
            <a:xfrm>
              <a:off x="8183486" y="3573601"/>
              <a:ext cx="350837" cy="52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e 75"/>
          <p:cNvGrpSpPr>
            <a:grpSpLocks/>
          </p:cNvGrpSpPr>
          <p:nvPr/>
        </p:nvGrpSpPr>
        <p:grpSpPr bwMode="auto">
          <a:xfrm>
            <a:off x="3771901" y="2459039"/>
            <a:ext cx="5040313" cy="1279525"/>
            <a:chOff x="5023798" y="4233732"/>
            <a:chExt cx="4383475" cy="1011448"/>
          </a:xfrm>
        </p:grpSpPr>
        <p:grpSp>
          <p:nvGrpSpPr>
            <p:cNvPr id="53266" name="Groupe 29"/>
            <p:cNvGrpSpPr>
              <a:grpSpLocks/>
            </p:cNvGrpSpPr>
            <p:nvPr/>
          </p:nvGrpSpPr>
          <p:grpSpPr bwMode="auto">
            <a:xfrm>
              <a:off x="5023798" y="4233732"/>
              <a:ext cx="4383475" cy="1011448"/>
              <a:chOff x="5023798" y="4233732"/>
              <a:chExt cx="4383475" cy="1011448"/>
            </a:xfrm>
          </p:grpSpPr>
          <p:grpSp>
            <p:nvGrpSpPr>
              <p:cNvPr id="53268" name="Groupe 11"/>
              <p:cNvGrpSpPr>
                <a:grpSpLocks/>
              </p:cNvGrpSpPr>
              <p:nvPr/>
            </p:nvGrpSpPr>
            <p:grpSpPr bwMode="auto">
              <a:xfrm>
                <a:off x="5023798" y="4233732"/>
                <a:ext cx="4383475" cy="1011448"/>
                <a:chOff x="4418348" y="131250"/>
                <a:chExt cx="6040188" cy="1169308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5580728" y="476530"/>
                  <a:ext cx="1440132" cy="21616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fr-FR" sz="240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2" name="ZoneTexte 63"/>
                <p:cNvSpPr txBox="1">
                  <a:spLocks noChangeArrowheads="1"/>
                </p:cNvSpPr>
                <p:nvPr/>
              </p:nvSpPr>
              <p:spPr bwMode="auto">
                <a:xfrm>
                  <a:off x="5525557" y="448965"/>
                  <a:ext cx="220681" cy="422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pic>
              <p:nvPicPr>
                <p:cNvPr id="53272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8348" y="131250"/>
                  <a:ext cx="6040188" cy="1169308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0" name="Rectangle à coins arrondis 79"/>
              <p:cNvSpPr/>
              <p:nvPr/>
            </p:nvSpPr>
            <p:spPr>
              <a:xfrm>
                <a:off x="5868739" y="4508554"/>
                <a:ext cx="1079646" cy="217098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fr-FR" sz="24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5907396" y="4490986"/>
              <a:ext cx="2679788" cy="3689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>
                  <a:latin typeface="Calibri" pitchFamily="34" charset="0"/>
                  <a:cs typeface="Calibri" pitchFamily="34" charset="0"/>
                </a:rPr>
                <a:t>John doe appelle</a:t>
              </a:r>
              <a:endParaRPr lang="fr-FR" sz="24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262" name="Groupe 9"/>
          <p:cNvGrpSpPr>
            <a:grpSpLocks/>
          </p:cNvGrpSpPr>
          <p:nvPr/>
        </p:nvGrpSpPr>
        <p:grpSpPr bwMode="auto">
          <a:xfrm>
            <a:off x="1524000" y="2341564"/>
            <a:ext cx="4059238" cy="2617787"/>
            <a:chOff x="0" y="2342083"/>
            <a:chExt cx="4059183" cy="2616833"/>
          </a:xfrm>
        </p:grpSpPr>
        <p:sp>
          <p:nvSpPr>
            <p:cNvPr id="53264" name="ZoneTexte 13"/>
            <p:cNvSpPr txBox="1">
              <a:spLocks noChangeArrowheads="1"/>
            </p:cNvSpPr>
            <p:nvPr/>
          </p:nvSpPr>
          <p:spPr bwMode="auto">
            <a:xfrm>
              <a:off x="0" y="4005064"/>
              <a:ext cx="4059183" cy="95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Son </a:t>
              </a:r>
              <a:r>
                <a:rPr lang="en-US" sz="28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</a:t>
              </a:r>
              <a:r>
                <a:rPr lang="en-US"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est Homer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Quelle est son </a:t>
              </a:r>
              <a:r>
                <a:rPr lang="en-US" sz="28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adresse IP </a:t>
              </a:r>
              <a:r>
                <a:rPr lang="en-US"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fr-FR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3265" name="Picture 2" descr="C:\Users\alegout\Desktop\homer-simpson--2-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51" y="2342083"/>
              <a:ext cx="1257300" cy="145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63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89158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55299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6A70E6-98D3-4E01-8435-F499C04C1752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1905000" y="64770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3600" dirty="0"/>
              <a:t>Étape 1: Quel est le Skype ID d’Homer ?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981200" y="1600201"/>
            <a:ext cx="85026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560M d’utilisateurs de Skype enregistrés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88% donne un nom propre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82% donne un age, un pays, une URL, etc.</a:t>
            </a:r>
          </a:p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On cherche Homer dans l’annuaire Skype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On supprime les dupliqués avec les informations fournies (pays, langue, etc.)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S’il y a encore des dupliqués on trouve l’adresse IP d’Homer et on regarde sa localisation</a:t>
            </a:r>
          </a:p>
          <a:p>
            <a:pPr lvl="2" eaLnBrk="1" hangingPunct="1">
              <a:defRPr/>
            </a:pPr>
            <a:r>
              <a:rPr lang="fr-FR">
                <a:solidFill>
                  <a:srgbClr val="000000"/>
                </a:solidFill>
              </a:rPr>
              <a:t>Enterprise, université, lieu public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5305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89158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57351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1995488" y="64770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3200" dirty="0"/>
              <a:t>Étape 2: Peut-on trouver l’adresse IP d’Homer ?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Toutes les communications sont chiffrées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Impossible d’exploiter le contenu des paquets IP</a:t>
            </a:r>
          </a:p>
          <a:p>
            <a:pPr eaLnBrk="1" hangingPunct="1">
              <a:defRPr/>
            </a:pPr>
            <a:r>
              <a:rPr lang="fr-FR">
                <a:solidFill>
                  <a:srgbClr val="000000"/>
                </a:solidFill>
              </a:rPr>
              <a:t>Chaque client communique avec des dizaines d’autres clients</a:t>
            </a:r>
          </a:p>
          <a:p>
            <a:pPr lvl="1" eaLnBrk="1" hangingPunct="1">
              <a:defRPr/>
            </a:pPr>
            <a:r>
              <a:rPr lang="fr-FR">
                <a:solidFill>
                  <a:srgbClr val="000000"/>
                </a:solidFill>
              </a:rPr>
              <a:t>Qui est Homer parmi 100 autres clients ?</a:t>
            </a:r>
          </a:p>
          <a:p>
            <a:pPr eaLnBrk="1" hangingPunct="1">
              <a:defRPr/>
            </a:pPr>
            <a:r>
              <a:rPr lang="fr-FR">
                <a:solidFill>
                  <a:srgbClr val="FF0000"/>
                </a:solidFill>
              </a:rPr>
              <a:t>On fait un appel VoIP vers Homer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7354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851025" y="4968876"/>
            <a:ext cx="8388350" cy="13239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identifie des schémas spécifiques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926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929852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59399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00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 bwMode="auto">
          <a:xfrm>
            <a:off x="1943100" y="57864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fr-FR" sz="3600" dirty="0"/>
              <a:t>Tout Internet en 2 minutes, ou presque</a:t>
            </a:r>
          </a:p>
        </p:txBody>
      </p:sp>
      <p:sp>
        <p:nvSpPr>
          <p:cNvPr id="59403" name="Rectangle 35"/>
          <p:cNvSpPr>
            <a:spLocks noChangeArrowheads="1"/>
          </p:cNvSpPr>
          <p:nvPr/>
        </p:nvSpPr>
        <p:spPr bwMode="auto">
          <a:xfrm>
            <a:off x="3627439" y="2985939"/>
            <a:ext cx="1508125" cy="46384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35563" y="2985939"/>
            <a:ext cx="1509712" cy="46384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645276" y="2985939"/>
            <a:ext cx="1508125" cy="46384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9" name="Connecteur droit 38"/>
          <p:cNvCxnSpPr>
            <a:cxnSpLocks noChangeShapeType="1"/>
          </p:cNvCxnSpPr>
          <p:nvPr/>
        </p:nvCxnSpPr>
        <p:spPr bwMode="auto">
          <a:xfrm>
            <a:off x="5135563" y="2914651"/>
            <a:ext cx="0" cy="606425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39"/>
          <p:cNvCxnSpPr>
            <a:cxnSpLocks noChangeShapeType="1"/>
          </p:cNvCxnSpPr>
          <p:nvPr/>
        </p:nvCxnSpPr>
        <p:spPr bwMode="auto">
          <a:xfrm>
            <a:off x="6645275" y="2914651"/>
            <a:ext cx="0" cy="606425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873376" y="2985939"/>
            <a:ext cx="754063" cy="463846"/>
          </a:xfrm>
          <a:prstGeom prst="rect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ccolade fermante 41"/>
          <p:cNvSpPr>
            <a:spLocks/>
          </p:cNvSpPr>
          <p:nvPr/>
        </p:nvSpPr>
        <p:spPr bwMode="auto">
          <a:xfrm rot="5400000">
            <a:off x="3024982" y="3611415"/>
            <a:ext cx="358775" cy="463846"/>
          </a:xfrm>
          <a:prstGeom prst="rightBrace">
            <a:avLst>
              <a:gd name="adj1" fmla="val 0"/>
              <a:gd name="adj2" fmla="val 50000"/>
            </a:avLst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ccolade fermante 42"/>
          <p:cNvSpPr>
            <a:spLocks/>
          </p:cNvSpPr>
          <p:nvPr/>
        </p:nvSpPr>
        <p:spPr bwMode="auto">
          <a:xfrm rot="5400000">
            <a:off x="4241801" y="3611415"/>
            <a:ext cx="358775" cy="463846"/>
          </a:xfrm>
          <a:prstGeom prst="rightBrace">
            <a:avLst>
              <a:gd name="adj1" fmla="val 0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2673350" y="4114801"/>
            <a:ext cx="106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Entête</a:t>
            </a:r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3735389" y="4117976"/>
            <a:ext cx="140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</a:p>
        </p:txBody>
      </p:sp>
      <p:grpSp>
        <p:nvGrpSpPr>
          <p:cNvPr id="46" name="Groupe 45"/>
          <p:cNvGrpSpPr>
            <a:grpSpLocks/>
          </p:cNvGrpSpPr>
          <p:nvPr/>
        </p:nvGrpSpPr>
        <p:grpSpPr bwMode="auto">
          <a:xfrm>
            <a:off x="3294064" y="877044"/>
            <a:ext cx="1050925" cy="1816723"/>
            <a:chOff x="1769326" y="876627"/>
            <a:chExt cx="1051609" cy="1817370"/>
          </a:xfrm>
        </p:grpSpPr>
        <p:sp>
          <p:nvSpPr>
            <p:cNvPr id="59416" name="Flèche vers le bas 46"/>
            <p:cNvSpPr>
              <a:spLocks noChangeArrowheads="1"/>
            </p:cNvSpPr>
            <p:nvPr/>
          </p:nvSpPr>
          <p:spPr bwMode="auto">
            <a:xfrm rot="19798761">
              <a:off x="1769326" y="1572836"/>
              <a:ext cx="1051609" cy="616588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9417" name="ZoneTexte 47"/>
            <p:cNvSpPr txBox="1">
              <a:spLocks noChangeArrowheads="1"/>
            </p:cNvSpPr>
            <p:nvPr/>
          </p:nvSpPr>
          <p:spPr bwMode="auto">
            <a:xfrm rot="3542255">
              <a:off x="1337670" y="1554479"/>
              <a:ext cx="1817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Chiffrement</a:t>
              </a:r>
            </a:p>
          </p:txBody>
        </p:sp>
      </p:grp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4170363" y="2863851"/>
            <a:ext cx="74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0" name="Espace réservé du contenu 2"/>
          <p:cNvSpPr txBox="1">
            <a:spLocks/>
          </p:cNvSpPr>
          <p:nvPr/>
        </p:nvSpPr>
        <p:spPr bwMode="auto">
          <a:xfrm>
            <a:off x="1958975" y="5005389"/>
            <a:ext cx="82296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Si c’est chiffré c’est sûr ?</a:t>
            </a:r>
          </a:p>
          <a:p>
            <a:pPr lvl="1">
              <a:defRPr/>
            </a:pPr>
            <a:r>
              <a:rPr lang="fr-FR" dirty="0">
                <a:solidFill>
                  <a:srgbClr val="000000"/>
                </a:solidFill>
              </a:rPr>
              <a:t>Non, pas totalement !</a:t>
            </a:r>
          </a:p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42" grpId="0" animBg="1"/>
      <p:bldP spid="43" grpId="0" animBg="1"/>
      <p:bldP spid="44" grpId="0"/>
      <p:bldP spid="45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734322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61443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37299A-2214-4457-B3E4-A88383B35716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7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itre 1"/>
          <p:cNvSpPr txBox="1">
            <a:spLocks/>
          </p:cNvSpPr>
          <p:nvPr/>
        </p:nvSpPr>
        <p:spPr bwMode="auto">
          <a:xfrm>
            <a:off x="1981200" y="7889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fr-FR"/>
              <a:t>Tout Internet en 2 minutes, ou presque</a:t>
            </a:r>
            <a:endParaRPr lang="fr-FR" dirty="0"/>
          </a:p>
        </p:txBody>
      </p:sp>
      <p:sp>
        <p:nvSpPr>
          <p:cNvPr id="61449" name="Espace réservé du numéro de diapositive 3"/>
          <p:cNvSpPr txBox="1">
            <a:spLocks/>
          </p:cNvSpPr>
          <p:nvPr/>
        </p:nvSpPr>
        <p:spPr bwMode="auto">
          <a:xfrm>
            <a:off x="9296400" y="67627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e 55"/>
          <p:cNvGrpSpPr>
            <a:grpSpLocks/>
          </p:cNvGrpSpPr>
          <p:nvPr/>
        </p:nvGrpSpPr>
        <p:grpSpPr bwMode="auto">
          <a:xfrm rot="-302725">
            <a:off x="4222498" y="1832843"/>
            <a:ext cx="1052513" cy="1517012"/>
            <a:chOff x="1769326" y="1156121"/>
            <a:chExt cx="1051609" cy="1516435"/>
          </a:xfrm>
        </p:grpSpPr>
        <p:sp>
          <p:nvSpPr>
            <p:cNvPr id="61488" name="Flèche vers le bas 56"/>
            <p:cNvSpPr>
              <a:spLocks noChangeArrowheads="1"/>
            </p:cNvSpPr>
            <p:nvPr/>
          </p:nvSpPr>
          <p:spPr bwMode="auto">
            <a:xfrm rot="19798761">
              <a:off x="1769326" y="1573062"/>
              <a:ext cx="1051609" cy="616133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489" name="ZoneTexte 57"/>
            <p:cNvSpPr txBox="1">
              <a:spLocks noChangeArrowheads="1"/>
            </p:cNvSpPr>
            <p:nvPr/>
          </p:nvSpPr>
          <p:spPr bwMode="auto">
            <a:xfrm rot="3542255">
              <a:off x="1565548" y="1683506"/>
              <a:ext cx="15164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Entête</a:t>
              </a:r>
            </a:p>
          </p:txBody>
        </p:sp>
      </p:grpSp>
      <p:grpSp>
        <p:nvGrpSpPr>
          <p:cNvPr id="59" name="Groupe 58"/>
          <p:cNvGrpSpPr>
            <a:grpSpLocks/>
          </p:cNvGrpSpPr>
          <p:nvPr/>
        </p:nvGrpSpPr>
        <p:grpSpPr bwMode="auto">
          <a:xfrm>
            <a:off x="2392363" y="3662217"/>
            <a:ext cx="1624012" cy="463846"/>
            <a:chOff x="971550" y="5253948"/>
            <a:chExt cx="1623060" cy="463360"/>
          </a:xfrm>
        </p:grpSpPr>
        <p:sp>
          <p:nvSpPr>
            <p:cNvPr id="61486" name="Rectangle 59"/>
            <p:cNvSpPr>
              <a:spLocks noChangeArrowheads="1"/>
            </p:cNvSpPr>
            <p:nvPr/>
          </p:nvSpPr>
          <p:spPr bwMode="auto">
            <a:xfrm>
              <a:off x="1714500" y="5253948"/>
              <a:ext cx="880110" cy="46336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487" name="Rectangle 60"/>
            <p:cNvSpPr>
              <a:spLocks noChangeArrowheads="1"/>
            </p:cNvSpPr>
            <p:nvPr/>
          </p:nvSpPr>
          <p:spPr bwMode="auto">
            <a:xfrm>
              <a:off x="971550" y="5253948"/>
              <a:ext cx="754380" cy="463360"/>
            </a:xfrm>
            <a:prstGeom prst="rect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" name="Groupe 61"/>
          <p:cNvGrpSpPr>
            <a:grpSpLocks/>
          </p:cNvGrpSpPr>
          <p:nvPr/>
        </p:nvGrpSpPr>
        <p:grpSpPr bwMode="auto">
          <a:xfrm>
            <a:off x="5045076" y="3682855"/>
            <a:ext cx="2354263" cy="463846"/>
            <a:chOff x="3028950" y="5253948"/>
            <a:chExt cx="2354580" cy="463360"/>
          </a:xfrm>
        </p:grpSpPr>
        <p:sp>
          <p:nvSpPr>
            <p:cNvPr id="61484" name="Rectangle 62"/>
            <p:cNvSpPr>
              <a:spLocks noChangeArrowheads="1"/>
            </p:cNvSpPr>
            <p:nvPr/>
          </p:nvSpPr>
          <p:spPr bwMode="auto">
            <a:xfrm>
              <a:off x="3783330" y="5253948"/>
              <a:ext cx="1600200" cy="46336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485" name="Rectangle 63"/>
            <p:cNvSpPr>
              <a:spLocks noChangeArrowheads="1"/>
            </p:cNvSpPr>
            <p:nvPr/>
          </p:nvSpPr>
          <p:spPr bwMode="auto">
            <a:xfrm>
              <a:off x="3028950" y="5253948"/>
              <a:ext cx="754380" cy="463360"/>
            </a:xfrm>
            <a:prstGeom prst="rect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e 64"/>
          <p:cNvGrpSpPr>
            <a:grpSpLocks/>
          </p:cNvGrpSpPr>
          <p:nvPr/>
        </p:nvGrpSpPr>
        <p:grpSpPr bwMode="auto">
          <a:xfrm>
            <a:off x="7896225" y="3682855"/>
            <a:ext cx="1354138" cy="463846"/>
            <a:chOff x="5995035" y="5253948"/>
            <a:chExt cx="1354455" cy="463360"/>
          </a:xfrm>
        </p:grpSpPr>
        <p:sp>
          <p:nvSpPr>
            <p:cNvPr id="61482" name="Rectangle 65"/>
            <p:cNvSpPr>
              <a:spLocks noChangeArrowheads="1"/>
            </p:cNvSpPr>
            <p:nvPr/>
          </p:nvSpPr>
          <p:spPr bwMode="auto">
            <a:xfrm>
              <a:off x="6749415" y="5253948"/>
              <a:ext cx="600075" cy="46336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483" name="Rectangle 66"/>
            <p:cNvSpPr>
              <a:spLocks noChangeArrowheads="1"/>
            </p:cNvSpPr>
            <p:nvPr/>
          </p:nvSpPr>
          <p:spPr bwMode="auto">
            <a:xfrm>
              <a:off x="5995035" y="5253948"/>
              <a:ext cx="754380" cy="463360"/>
            </a:xfrm>
            <a:prstGeom prst="rect">
              <a:avLst/>
            </a:prstGeom>
            <a:noFill/>
            <a:ln w="38100" algn="ctr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1454" name="Picture 2" descr="C:\Users\alegout\AppData\Local\Microsoft\Windows\Temporary Internet Files\Content.IE5\B6OQ5XFN\MC9004325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624389"/>
            <a:ext cx="10525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" descr="C:\Users\alegout\AppData\Local\Microsoft\Windows\Temporary Internet Files\Content.IE5\B6OQ5XFN\MC9004325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4" y="4624389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56" name="Connecteur droit 69"/>
          <p:cNvCxnSpPr>
            <a:cxnSpLocks noChangeShapeType="1"/>
            <a:stCxn id="61454" idx="3"/>
            <a:endCxn id="61455" idx="1"/>
          </p:cNvCxnSpPr>
          <p:nvPr/>
        </p:nvCxnSpPr>
        <p:spPr bwMode="auto">
          <a:xfrm>
            <a:off x="2495551" y="5149850"/>
            <a:ext cx="6621463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Nuage 70"/>
          <p:cNvSpPr/>
          <p:nvPr/>
        </p:nvSpPr>
        <p:spPr bwMode="auto">
          <a:xfrm>
            <a:off x="5752031" y="4729339"/>
            <a:ext cx="276777" cy="706087"/>
          </a:xfrm>
          <a:prstGeom prst="cloud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fr-FR" sz="2400">
              <a:latin typeface="Comic Sans MS" pitchFamily="66" charset="0"/>
              <a:cs typeface="Arial" charset="0"/>
            </a:endParaRPr>
          </a:p>
        </p:txBody>
      </p:sp>
      <p:sp>
        <p:nvSpPr>
          <p:cNvPr id="61458" name="ZoneTexte 71"/>
          <p:cNvSpPr txBox="1">
            <a:spLocks noChangeArrowheads="1"/>
          </p:cNvSpPr>
          <p:nvPr/>
        </p:nvSpPr>
        <p:spPr bwMode="auto">
          <a:xfrm>
            <a:off x="5135563" y="4821239"/>
            <a:ext cx="2095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grpSp>
        <p:nvGrpSpPr>
          <p:cNvPr id="73" name="Groupe 72"/>
          <p:cNvGrpSpPr>
            <a:grpSpLocks/>
          </p:cNvGrpSpPr>
          <p:nvPr/>
        </p:nvGrpSpPr>
        <p:grpSpPr bwMode="auto">
          <a:xfrm>
            <a:off x="3398838" y="3540126"/>
            <a:ext cx="6089650" cy="720725"/>
            <a:chOff x="1874880" y="3025411"/>
            <a:chExt cx="6089607" cy="721105"/>
          </a:xfrm>
        </p:grpSpPr>
        <p:sp>
          <p:nvSpPr>
            <p:cNvPr id="61479" name="ZoneTexte 73"/>
            <p:cNvSpPr txBox="1">
              <a:spLocks noChangeArrowheads="1"/>
            </p:cNvSpPr>
            <p:nvPr/>
          </p:nvSpPr>
          <p:spPr bwMode="auto">
            <a:xfrm>
              <a:off x="1874880" y="3025411"/>
              <a:ext cx="7429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4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1480" name="ZoneTexte 74"/>
            <p:cNvSpPr txBox="1">
              <a:spLocks noChangeArrowheads="1"/>
            </p:cNvSpPr>
            <p:nvPr/>
          </p:nvSpPr>
          <p:spPr bwMode="auto">
            <a:xfrm>
              <a:off x="4659100" y="3025411"/>
              <a:ext cx="7429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4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1481" name="ZoneTexte 75"/>
            <p:cNvSpPr txBox="1">
              <a:spLocks noChangeArrowheads="1"/>
            </p:cNvSpPr>
            <p:nvPr/>
          </p:nvSpPr>
          <p:spPr bwMode="auto">
            <a:xfrm>
              <a:off x="7221537" y="3038630"/>
              <a:ext cx="7429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4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61460" name="Connecteur droit avec flèche 76"/>
          <p:cNvCxnSpPr>
            <a:cxnSpLocks noChangeShapeType="1"/>
          </p:cNvCxnSpPr>
          <p:nvPr/>
        </p:nvCxnSpPr>
        <p:spPr bwMode="auto">
          <a:xfrm>
            <a:off x="2609851" y="5149850"/>
            <a:ext cx="98742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61" name="Connecteur droit avec flèche 77"/>
          <p:cNvCxnSpPr>
            <a:cxnSpLocks noChangeShapeType="1"/>
          </p:cNvCxnSpPr>
          <p:nvPr/>
        </p:nvCxnSpPr>
        <p:spPr bwMode="auto">
          <a:xfrm>
            <a:off x="7593014" y="5149850"/>
            <a:ext cx="98742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62" name="ZoneTexte 78"/>
          <p:cNvSpPr txBox="1">
            <a:spLocks noChangeArrowheads="1"/>
          </p:cNvSpPr>
          <p:nvPr/>
        </p:nvSpPr>
        <p:spPr bwMode="auto">
          <a:xfrm>
            <a:off x="1695451" y="5548314"/>
            <a:ext cx="6969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1463" name="ZoneTexte 79"/>
          <p:cNvSpPr txBox="1">
            <a:spLocks noChangeArrowheads="1"/>
          </p:cNvSpPr>
          <p:nvPr/>
        </p:nvSpPr>
        <p:spPr bwMode="auto">
          <a:xfrm>
            <a:off x="9471026" y="5537201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81" name="Groupe 80"/>
          <p:cNvGrpSpPr>
            <a:grpSpLocks/>
          </p:cNvGrpSpPr>
          <p:nvPr/>
        </p:nvGrpSpPr>
        <p:grpSpPr bwMode="auto">
          <a:xfrm>
            <a:off x="2981424" y="1774674"/>
            <a:ext cx="5811079" cy="1749577"/>
            <a:chOff x="1457500" y="1260472"/>
            <a:chExt cx="5810518" cy="1749001"/>
          </a:xfrm>
        </p:grpSpPr>
        <p:grpSp>
          <p:nvGrpSpPr>
            <p:cNvPr id="61472" name="Groupe 81"/>
            <p:cNvGrpSpPr>
              <a:grpSpLocks/>
            </p:cNvGrpSpPr>
            <p:nvPr/>
          </p:nvGrpSpPr>
          <p:grpSpPr bwMode="auto">
            <a:xfrm>
              <a:off x="4456860" y="1260472"/>
              <a:ext cx="1908891" cy="1749001"/>
              <a:chOff x="4456860" y="1260472"/>
              <a:chExt cx="1908891" cy="1749001"/>
            </a:xfrm>
          </p:grpSpPr>
          <p:sp>
            <p:nvSpPr>
              <p:cNvPr id="61475" name="Accolade fermante 84"/>
              <p:cNvSpPr>
                <a:spLocks/>
              </p:cNvSpPr>
              <p:nvPr/>
            </p:nvSpPr>
            <p:spPr bwMode="auto">
              <a:xfrm rot="16200000">
                <a:off x="4510098" y="2580968"/>
                <a:ext cx="375267" cy="481743"/>
              </a:xfrm>
              <a:prstGeom prst="rightBrace">
                <a:avLst>
                  <a:gd name="adj1" fmla="val 8337"/>
                  <a:gd name="adj2" fmla="val 50000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fr-FR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61476" name="Groupe 85"/>
              <p:cNvGrpSpPr>
                <a:grpSpLocks/>
              </p:cNvGrpSpPr>
              <p:nvPr/>
            </p:nvGrpSpPr>
            <p:grpSpPr bwMode="auto">
              <a:xfrm rot="4532610">
                <a:off x="5251481" y="1197812"/>
                <a:ext cx="1051609" cy="1176930"/>
                <a:chOff x="1769326" y="1012353"/>
                <a:chExt cx="1051609" cy="1176930"/>
              </a:xfrm>
            </p:grpSpPr>
            <p:sp>
              <p:nvSpPr>
                <p:cNvPr id="61477" name="Flèche vers le bas 86"/>
                <p:cNvSpPr>
                  <a:spLocks noChangeArrowheads="1"/>
                </p:cNvSpPr>
                <p:nvPr/>
              </p:nvSpPr>
              <p:spPr bwMode="auto">
                <a:xfrm rot="19798761">
                  <a:off x="1769326" y="1572975"/>
                  <a:ext cx="1051609" cy="616308"/>
                </a:xfrm>
                <a:prstGeom prst="downArrow">
                  <a:avLst>
                    <a:gd name="adj1" fmla="val 50000"/>
                    <a:gd name="adj2" fmla="val 49999"/>
                  </a:avLst>
                </a:prstGeom>
                <a:solidFill>
                  <a:srgbClr val="FF0000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FR" sz="240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1478" name="ZoneTexte 87"/>
                <p:cNvSpPr txBox="1">
                  <a:spLocks noChangeArrowheads="1"/>
                </p:cNvSpPr>
                <p:nvPr/>
              </p:nvSpPr>
              <p:spPr bwMode="auto">
                <a:xfrm rot="-7231738">
                  <a:off x="1559494" y="1319320"/>
                  <a:ext cx="1075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sz="24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Taille</a:t>
                  </a:r>
                </a:p>
              </p:txBody>
            </p:sp>
          </p:grpSp>
        </p:grpSp>
        <p:sp>
          <p:nvSpPr>
            <p:cNvPr id="61473" name="Accolade fermante 82"/>
            <p:cNvSpPr>
              <a:spLocks/>
            </p:cNvSpPr>
            <p:nvPr/>
          </p:nvSpPr>
          <p:spPr bwMode="auto">
            <a:xfrm rot="16200000">
              <a:off x="6822354" y="2531148"/>
              <a:ext cx="409584" cy="481744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474" name="Accolade fermante 83"/>
            <p:cNvSpPr>
              <a:spLocks/>
            </p:cNvSpPr>
            <p:nvPr/>
          </p:nvSpPr>
          <p:spPr bwMode="auto">
            <a:xfrm rot="16200000">
              <a:off x="1493579" y="2478755"/>
              <a:ext cx="409585" cy="481744"/>
            </a:xfrm>
            <a:prstGeom prst="rightBrace">
              <a:avLst>
                <a:gd name="adj1" fmla="val 8340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" name="Groupe 88"/>
          <p:cNvGrpSpPr>
            <a:grpSpLocks/>
          </p:cNvGrpSpPr>
          <p:nvPr/>
        </p:nvGrpSpPr>
        <p:grpSpPr bwMode="auto">
          <a:xfrm>
            <a:off x="2994875" y="1386908"/>
            <a:ext cx="4886484" cy="2164330"/>
            <a:chOff x="1471171" y="873054"/>
            <a:chExt cx="4886189" cy="2163916"/>
          </a:xfrm>
        </p:grpSpPr>
        <p:grpSp>
          <p:nvGrpSpPr>
            <p:cNvPr id="61466" name="Groupe 89"/>
            <p:cNvGrpSpPr>
              <a:grpSpLocks/>
            </p:cNvGrpSpPr>
            <p:nvPr/>
          </p:nvGrpSpPr>
          <p:grpSpPr bwMode="auto">
            <a:xfrm>
              <a:off x="1471171" y="873054"/>
              <a:ext cx="1764369" cy="2112749"/>
              <a:chOff x="1471171" y="873054"/>
              <a:chExt cx="1764369" cy="2112749"/>
            </a:xfrm>
          </p:grpSpPr>
          <p:sp>
            <p:nvSpPr>
              <p:cNvPr id="61468" name="Accolade fermante 91"/>
              <p:cNvSpPr>
                <a:spLocks/>
              </p:cNvSpPr>
              <p:nvPr/>
            </p:nvSpPr>
            <p:spPr bwMode="auto">
              <a:xfrm rot="16200000">
                <a:off x="2785373" y="2535636"/>
                <a:ext cx="418573" cy="481761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fr-FR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61469" name="Groupe 92"/>
              <p:cNvGrpSpPr>
                <a:grpSpLocks/>
              </p:cNvGrpSpPr>
              <p:nvPr/>
            </p:nvGrpSpPr>
            <p:grpSpPr bwMode="auto">
              <a:xfrm rot="-1576568">
                <a:off x="1471171" y="873054"/>
                <a:ext cx="1051609" cy="1882134"/>
                <a:chOff x="1769326" y="816479"/>
                <a:chExt cx="1051609" cy="1882134"/>
              </a:xfrm>
            </p:grpSpPr>
            <p:sp>
              <p:nvSpPr>
                <p:cNvPr id="61470" name="Flèche vers le bas 93"/>
                <p:cNvSpPr>
                  <a:spLocks noChangeArrowheads="1"/>
                </p:cNvSpPr>
                <p:nvPr/>
              </p:nvSpPr>
              <p:spPr bwMode="auto">
                <a:xfrm rot="19798761">
                  <a:off x="1769326" y="1573004"/>
                  <a:ext cx="1051609" cy="616250"/>
                </a:xfrm>
                <a:prstGeom prst="downArrow">
                  <a:avLst>
                    <a:gd name="adj1" fmla="val 50000"/>
                    <a:gd name="adj2" fmla="val 49999"/>
                  </a:avLst>
                </a:prstGeom>
                <a:solidFill>
                  <a:srgbClr val="FF0000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fr-FR" sz="240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1471" name="ZoneTexte 94"/>
                <p:cNvSpPr txBox="1">
                  <a:spLocks noChangeArrowheads="1"/>
                </p:cNvSpPr>
                <p:nvPr/>
              </p:nvSpPr>
              <p:spPr bwMode="auto">
                <a:xfrm rot="3542255">
                  <a:off x="1288627" y="1526713"/>
                  <a:ext cx="188213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sz="2400" b="1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Inter-arrivée</a:t>
                  </a:r>
                </a:p>
              </p:txBody>
            </p:sp>
          </p:grpSp>
        </p:grpSp>
        <p:sp>
          <p:nvSpPr>
            <p:cNvPr id="61467" name="Accolade fermante 90"/>
            <p:cNvSpPr>
              <a:spLocks/>
            </p:cNvSpPr>
            <p:nvPr/>
          </p:nvSpPr>
          <p:spPr bwMode="auto">
            <a:xfrm rot="16200000">
              <a:off x="5911687" y="2591297"/>
              <a:ext cx="409585" cy="481761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89158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63491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000F34-0301-49FB-9073-4EAEB2B2C392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495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6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 bwMode="auto">
          <a:xfrm>
            <a:off x="1524000" y="48418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/>
              <a:t>Un exemple de schéma</a:t>
            </a:r>
          </a:p>
        </p:txBody>
      </p:sp>
      <p:sp>
        <p:nvSpPr>
          <p:cNvPr id="63498" name="ZoneTexte 13"/>
          <p:cNvSpPr txBox="1">
            <a:spLocks noChangeArrowheads="1"/>
          </p:cNvSpPr>
          <p:nvPr/>
        </p:nvSpPr>
        <p:spPr bwMode="auto">
          <a:xfrm>
            <a:off x="6721476" y="1627189"/>
            <a:ext cx="26844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Homer online et derrière un NAT</a:t>
            </a:r>
          </a:p>
        </p:txBody>
      </p:sp>
      <p:sp>
        <p:nvSpPr>
          <p:cNvPr id="63499" name="ZoneTexte 15"/>
          <p:cNvSpPr txBox="1">
            <a:spLocks noChangeArrowheads="1"/>
          </p:cNvSpPr>
          <p:nvPr/>
        </p:nvSpPr>
        <p:spPr bwMode="auto">
          <a:xfrm>
            <a:off x="2640945" y="1608139"/>
            <a:ext cx="30572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Attaquant toujours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  <p:cxnSp>
        <p:nvCxnSpPr>
          <p:cNvPr id="63500" name="Connecteur droit avec flèche 31"/>
          <p:cNvCxnSpPr>
            <a:cxnSpLocks noChangeShapeType="1"/>
          </p:cNvCxnSpPr>
          <p:nvPr/>
        </p:nvCxnSpPr>
        <p:spPr bwMode="auto">
          <a:xfrm rot="16200000" flipH="1">
            <a:off x="2182020" y="4531520"/>
            <a:ext cx="3960813" cy="222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eur droit avec flèche 32"/>
          <p:cNvCxnSpPr>
            <a:cxnSpLocks noChangeShapeType="1"/>
          </p:cNvCxnSpPr>
          <p:nvPr/>
        </p:nvCxnSpPr>
        <p:spPr bwMode="auto">
          <a:xfrm flipV="1">
            <a:off x="4224338" y="2922588"/>
            <a:ext cx="3600450" cy="36036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5241925" y="2616200"/>
            <a:ext cx="1479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UDP:28B</a:t>
            </a:r>
            <a:endParaRPr lang="fr-FR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Connecteur droit avec flèche 34"/>
          <p:cNvCxnSpPr>
            <a:cxnSpLocks noChangeShapeType="1"/>
          </p:cNvCxnSpPr>
          <p:nvPr/>
        </p:nvCxnSpPr>
        <p:spPr bwMode="auto">
          <a:xfrm>
            <a:off x="4224338" y="3498850"/>
            <a:ext cx="3600450" cy="431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5254625" y="3190876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UDP:28B</a:t>
            </a:r>
            <a:endParaRPr lang="fr-FR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505" name="Connecteur droit avec flèche 36"/>
          <p:cNvCxnSpPr>
            <a:cxnSpLocks noChangeShapeType="1"/>
          </p:cNvCxnSpPr>
          <p:nvPr/>
        </p:nvCxnSpPr>
        <p:spPr bwMode="auto">
          <a:xfrm rot="5400000">
            <a:off x="5917407" y="4614069"/>
            <a:ext cx="3959225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avec flèche 37"/>
          <p:cNvCxnSpPr>
            <a:cxnSpLocks noChangeShapeType="1"/>
          </p:cNvCxnSpPr>
          <p:nvPr/>
        </p:nvCxnSpPr>
        <p:spPr bwMode="auto">
          <a:xfrm flipV="1">
            <a:off x="4224338" y="4146551"/>
            <a:ext cx="3600450" cy="36036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5265738" y="3786189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UDP:28B</a:t>
            </a:r>
            <a:endParaRPr lang="fr-FR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 flipV="1">
            <a:off x="4224338" y="5010151"/>
            <a:ext cx="3600450" cy="36036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5246689" y="4722814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UDP:3B</a:t>
            </a:r>
            <a:endParaRPr lang="fr-FR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Connecteur droit avec flèche 41"/>
          <p:cNvCxnSpPr>
            <a:cxnSpLocks noChangeShapeType="1"/>
          </p:cNvCxnSpPr>
          <p:nvPr/>
        </p:nvCxnSpPr>
        <p:spPr bwMode="auto">
          <a:xfrm flipV="1">
            <a:off x="4224338" y="6018213"/>
            <a:ext cx="3600450" cy="36036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5295900" y="5730876"/>
            <a:ext cx="129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UDP:3B</a:t>
            </a:r>
            <a:endParaRPr lang="fr-FR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512" name="Espace réservé du numéro de diapositive 3"/>
          <p:cNvSpPr txBox="1">
            <a:spLocks/>
          </p:cNvSpPr>
          <p:nvPr/>
        </p:nvSpPr>
        <p:spPr bwMode="auto">
          <a:xfrm>
            <a:off x="9296400" y="65341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2211388" y="3452814"/>
            <a:ext cx="7937500" cy="13239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trouve l’adresse IP d’Homer dans l’entête IP des messages du schéma</a:t>
            </a:r>
          </a:p>
        </p:txBody>
      </p:sp>
    </p:spTree>
    <p:extLst>
      <p:ext uri="{BB962C8B-B14F-4D97-AF65-F5344CB8AC3E}">
        <p14:creationId xmlns:p14="http://schemas.microsoft.com/office/powerpoint/2010/main" val="13089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41" grpId="0"/>
      <p:bldP spid="43" grpId="0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4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itre 1"/>
          <p:cNvSpPr txBox="1">
            <a:spLocks/>
          </p:cNvSpPr>
          <p:nvPr/>
        </p:nvSpPr>
        <p:spPr bwMode="auto">
          <a:xfrm>
            <a:off x="1670845" y="1112837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3600" dirty="0"/>
              <a:t>Étape 3: Peut-on trouver l’adresse sans être détecté ? </a:t>
            </a:r>
          </a:p>
        </p:txBody>
      </p:sp>
      <p:grpSp>
        <p:nvGrpSpPr>
          <p:cNvPr id="61" name="Groupe 60"/>
          <p:cNvGrpSpPr>
            <a:grpSpLocks/>
          </p:cNvGrpSpPr>
          <p:nvPr/>
        </p:nvGrpSpPr>
        <p:grpSpPr bwMode="auto">
          <a:xfrm>
            <a:off x="6013451" y="3232151"/>
            <a:ext cx="2449513" cy="690563"/>
            <a:chOff x="4490148" y="2946487"/>
            <a:chExt cx="2448272" cy="690731"/>
          </a:xfrm>
        </p:grpSpPr>
        <p:cxnSp>
          <p:nvCxnSpPr>
            <p:cNvPr id="65591" name="Connecteur droit avec flèche 61"/>
            <p:cNvCxnSpPr>
              <a:cxnSpLocks noChangeShapeType="1"/>
            </p:cNvCxnSpPr>
            <p:nvPr/>
          </p:nvCxnSpPr>
          <p:spPr bwMode="auto">
            <a:xfrm>
              <a:off x="4490148" y="3397447"/>
              <a:ext cx="2448272" cy="23977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ZoneTexte 24"/>
            <p:cNvSpPr txBox="1">
              <a:spLocks noChangeArrowheads="1"/>
            </p:cNvSpPr>
            <p:nvPr/>
          </p:nvSpPr>
          <p:spPr bwMode="auto">
            <a:xfrm>
              <a:off x="4793207" y="2946487"/>
              <a:ext cx="1545442" cy="5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TCP+UDP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4" name="Groupe 63"/>
          <p:cNvGrpSpPr>
            <a:grpSpLocks/>
          </p:cNvGrpSpPr>
          <p:nvPr/>
        </p:nvGrpSpPr>
        <p:grpSpPr bwMode="auto">
          <a:xfrm>
            <a:off x="6010276" y="5392739"/>
            <a:ext cx="1711325" cy="630237"/>
            <a:chOff x="4485939" y="5106378"/>
            <a:chExt cx="1711543" cy="631232"/>
          </a:xfrm>
        </p:grpSpPr>
        <p:grpSp>
          <p:nvGrpSpPr>
            <p:cNvPr id="65586" name="Groupe 43"/>
            <p:cNvGrpSpPr>
              <a:grpSpLocks/>
            </p:cNvGrpSpPr>
            <p:nvPr/>
          </p:nvGrpSpPr>
          <p:grpSpPr bwMode="auto">
            <a:xfrm>
              <a:off x="5494051" y="5593594"/>
              <a:ext cx="144016" cy="144016"/>
              <a:chOff x="6660232" y="1700808"/>
              <a:chExt cx="288032" cy="288032"/>
            </a:xfrm>
          </p:grpSpPr>
          <p:cxnSp>
            <p:nvCxnSpPr>
              <p:cNvPr id="65589" name="Connecteur droit 67"/>
              <p:cNvCxnSpPr>
                <a:cxnSpLocks noChangeShapeType="1"/>
              </p:cNvCxnSpPr>
              <p:nvPr/>
            </p:nvCxnSpPr>
            <p:spPr bwMode="auto">
              <a:xfrm rot="5400000">
                <a:off x="6660180" y="1699670"/>
                <a:ext cx="289380" cy="28896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90" name="Connecteur droit 68"/>
              <p:cNvCxnSpPr>
                <a:cxnSpLocks noChangeShapeType="1"/>
              </p:cNvCxnSpPr>
              <p:nvPr/>
            </p:nvCxnSpPr>
            <p:spPr bwMode="auto">
              <a:xfrm rot="16200000" flipH="1">
                <a:off x="6660180" y="1699670"/>
                <a:ext cx="289380" cy="28896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5587" name="Connecteur droit avec flèche 65"/>
            <p:cNvCxnSpPr>
              <a:cxnSpLocks noChangeShapeType="1"/>
            </p:cNvCxnSpPr>
            <p:nvPr/>
          </p:nvCxnSpPr>
          <p:spPr bwMode="auto">
            <a:xfrm>
              <a:off x="4485939" y="5521369"/>
              <a:ext cx="1008191" cy="14469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ZoneTexte 50"/>
            <p:cNvSpPr txBox="1">
              <a:spLocks noChangeArrowheads="1"/>
            </p:cNvSpPr>
            <p:nvPr/>
          </p:nvSpPr>
          <p:spPr bwMode="auto">
            <a:xfrm>
              <a:off x="4817769" y="5106378"/>
              <a:ext cx="1379713" cy="5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TCP SYN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0" name="Groupe 69"/>
          <p:cNvGrpSpPr>
            <a:grpSpLocks/>
          </p:cNvGrpSpPr>
          <p:nvPr/>
        </p:nvGrpSpPr>
        <p:grpSpPr bwMode="auto">
          <a:xfrm>
            <a:off x="3201989" y="4727575"/>
            <a:ext cx="5329237" cy="2089150"/>
            <a:chOff x="1677627" y="4442260"/>
            <a:chExt cx="5329386" cy="2088232"/>
          </a:xfrm>
        </p:grpSpPr>
        <p:cxnSp>
          <p:nvCxnSpPr>
            <p:cNvPr id="65583" name="Connecteur droit avec flèche 70"/>
            <p:cNvCxnSpPr>
              <a:cxnSpLocks noChangeShapeType="1"/>
            </p:cNvCxnSpPr>
            <p:nvPr/>
          </p:nvCxnSpPr>
          <p:spPr bwMode="auto">
            <a:xfrm rot="5400000">
              <a:off x="3369643" y="5485582"/>
              <a:ext cx="2088232" cy="158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84" name="Connecteur droit avec flèche 71"/>
            <p:cNvCxnSpPr>
              <a:cxnSpLocks noChangeShapeType="1"/>
            </p:cNvCxnSpPr>
            <p:nvPr/>
          </p:nvCxnSpPr>
          <p:spPr bwMode="auto">
            <a:xfrm rot="5400000">
              <a:off x="5997807" y="5521285"/>
              <a:ext cx="2016825" cy="158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85" name="Connecteur droit avec flèche 72"/>
            <p:cNvCxnSpPr>
              <a:cxnSpLocks noChangeShapeType="1"/>
            </p:cNvCxnSpPr>
            <p:nvPr/>
          </p:nvCxnSpPr>
          <p:spPr bwMode="auto">
            <a:xfrm flipH="1">
              <a:off x="1677627" y="4448607"/>
              <a:ext cx="3175" cy="208029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549" name="Espace réservé du numéro de diapositive 3"/>
          <p:cNvSpPr txBox="1">
            <a:spLocks/>
          </p:cNvSpPr>
          <p:nvPr/>
        </p:nvSpPr>
        <p:spPr bwMode="auto">
          <a:xfrm>
            <a:off x="9296400" y="65341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5" name="Groupe 74"/>
          <p:cNvGrpSpPr>
            <a:grpSpLocks/>
          </p:cNvGrpSpPr>
          <p:nvPr/>
        </p:nvGrpSpPr>
        <p:grpSpPr bwMode="auto">
          <a:xfrm>
            <a:off x="5969001" y="6159501"/>
            <a:ext cx="2486025" cy="530225"/>
            <a:chOff x="4445305" y="5874131"/>
            <a:chExt cx="2486165" cy="530478"/>
          </a:xfrm>
        </p:grpSpPr>
        <p:cxnSp>
          <p:nvCxnSpPr>
            <p:cNvPr id="65580" name="Connecteur droit avec flèche 75"/>
            <p:cNvCxnSpPr>
              <a:cxnSpLocks noChangeShapeType="1"/>
            </p:cNvCxnSpPr>
            <p:nvPr/>
          </p:nvCxnSpPr>
          <p:spPr bwMode="auto">
            <a:xfrm flipV="1">
              <a:off x="4445305" y="5912249"/>
              <a:ext cx="2443301" cy="11912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81" name="Connecteur droit avec flèche 76"/>
            <p:cNvCxnSpPr>
              <a:cxnSpLocks noChangeShapeType="1"/>
            </p:cNvCxnSpPr>
            <p:nvPr/>
          </p:nvCxnSpPr>
          <p:spPr bwMode="auto">
            <a:xfrm>
              <a:off x="4483407" y="6136194"/>
              <a:ext cx="2448063" cy="26841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ZoneTexte 61"/>
            <p:cNvSpPr txBox="1">
              <a:spLocks noChangeArrowheads="1"/>
            </p:cNvSpPr>
            <p:nvPr/>
          </p:nvSpPr>
          <p:spPr bwMode="auto">
            <a:xfrm>
              <a:off x="5043827" y="5874131"/>
              <a:ext cx="1327225" cy="524125"/>
            </a:xfrm>
            <a:prstGeom prst="rect">
              <a:avLst/>
            </a:prstGeom>
            <a:solidFill>
              <a:srgbClr val="FFFFFF">
                <a:alpha val="7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Schéma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e 78"/>
          <p:cNvGrpSpPr>
            <a:grpSpLocks/>
          </p:cNvGrpSpPr>
          <p:nvPr/>
        </p:nvGrpSpPr>
        <p:grpSpPr bwMode="auto">
          <a:xfrm>
            <a:off x="2324100" y="2149475"/>
            <a:ext cx="6802438" cy="2586038"/>
            <a:chOff x="799543" y="1862954"/>
            <a:chExt cx="6803131" cy="2586404"/>
          </a:xfrm>
        </p:grpSpPr>
        <p:sp>
          <p:nvSpPr>
            <p:cNvPr id="80" name="ZoneTexte 8"/>
            <p:cNvSpPr txBox="1">
              <a:spLocks noChangeArrowheads="1"/>
            </p:cNvSpPr>
            <p:nvPr/>
          </p:nvSpPr>
          <p:spPr bwMode="auto">
            <a:xfrm>
              <a:off x="3613405" y="1866129"/>
              <a:ext cx="1664408" cy="5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Attaquant</a:t>
              </a:r>
            </a:p>
          </p:txBody>
        </p:sp>
        <p:sp>
          <p:nvSpPr>
            <p:cNvPr id="81" name="ZoneTexte 10"/>
            <p:cNvSpPr txBox="1">
              <a:spLocks noChangeArrowheads="1"/>
            </p:cNvSpPr>
            <p:nvPr/>
          </p:nvSpPr>
          <p:spPr bwMode="auto">
            <a:xfrm>
              <a:off x="6415103" y="1866129"/>
              <a:ext cx="1187571" cy="52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Homer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ZoneTexte 37"/>
            <p:cNvSpPr txBox="1">
              <a:spLocks noChangeArrowheads="1"/>
            </p:cNvSpPr>
            <p:nvPr/>
          </p:nvSpPr>
          <p:spPr bwMode="auto">
            <a:xfrm>
              <a:off x="799543" y="1862954"/>
              <a:ext cx="2044908" cy="52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Supernœuds</a:t>
              </a:r>
            </a:p>
          </p:txBody>
        </p:sp>
        <p:cxnSp>
          <p:nvCxnSpPr>
            <p:cNvPr id="65577" name="Connecteur droit avec flèche 82"/>
            <p:cNvCxnSpPr>
              <a:cxnSpLocks noChangeShapeType="1"/>
            </p:cNvCxnSpPr>
            <p:nvPr/>
          </p:nvCxnSpPr>
          <p:spPr bwMode="auto">
            <a:xfrm rot="5400000">
              <a:off x="5999889" y="3440359"/>
              <a:ext cx="2016410" cy="158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8" name="Connecteur droit avec flèche 83"/>
            <p:cNvCxnSpPr>
              <a:cxnSpLocks noChangeShapeType="1"/>
            </p:cNvCxnSpPr>
            <p:nvPr/>
          </p:nvCxnSpPr>
          <p:spPr bwMode="auto">
            <a:xfrm rot="5400000">
              <a:off x="3404062" y="3397490"/>
              <a:ext cx="2016410" cy="158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9" name="Connecteur droit avec flèche 84"/>
            <p:cNvCxnSpPr>
              <a:cxnSpLocks noChangeShapeType="1"/>
            </p:cNvCxnSpPr>
            <p:nvPr/>
          </p:nvCxnSpPr>
          <p:spPr bwMode="auto">
            <a:xfrm rot="5400000">
              <a:off x="672490" y="3393521"/>
              <a:ext cx="2014823" cy="158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" name="Groupe 85"/>
          <p:cNvGrpSpPr>
            <a:grpSpLocks/>
          </p:cNvGrpSpPr>
          <p:nvPr/>
        </p:nvGrpSpPr>
        <p:grpSpPr bwMode="auto">
          <a:xfrm>
            <a:off x="3205164" y="2636838"/>
            <a:ext cx="2670175" cy="1090612"/>
            <a:chOff x="1680803" y="2350726"/>
            <a:chExt cx="2670728" cy="1090519"/>
          </a:xfrm>
        </p:grpSpPr>
        <p:cxnSp>
          <p:nvCxnSpPr>
            <p:cNvPr id="65570" name="Connecteur droit avec flèche 86"/>
            <p:cNvCxnSpPr>
              <a:cxnSpLocks noChangeShapeType="1"/>
            </p:cNvCxnSpPr>
            <p:nvPr/>
          </p:nvCxnSpPr>
          <p:spPr bwMode="auto">
            <a:xfrm flipV="1">
              <a:off x="1680803" y="2793600"/>
              <a:ext cx="2670728" cy="15238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1" name="Connecteur droit avec flèche 87"/>
            <p:cNvCxnSpPr>
              <a:cxnSpLocks noChangeShapeType="1"/>
            </p:cNvCxnSpPr>
            <p:nvPr/>
          </p:nvCxnSpPr>
          <p:spPr bwMode="auto">
            <a:xfrm>
              <a:off x="1739552" y="3023769"/>
              <a:ext cx="2611979" cy="184134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ZoneTexte 46"/>
            <p:cNvSpPr txBox="1">
              <a:spLocks noChangeArrowheads="1"/>
            </p:cNvSpPr>
            <p:nvPr/>
          </p:nvSpPr>
          <p:spPr bwMode="auto">
            <a:xfrm>
              <a:off x="1847525" y="2350726"/>
              <a:ext cx="2416675" cy="52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TCP Handshake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5573" name="Connecteur droit avec flèche 89"/>
            <p:cNvCxnSpPr>
              <a:cxnSpLocks noChangeShapeType="1"/>
            </p:cNvCxnSpPr>
            <p:nvPr/>
          </p:nvCxnSpPr>
          <p:spPr bwMode="auto">
            <a:xfrm flipV="1">
              <a:off x="1680803" y="3287271"/>
              <a:ext cx="2670728" cy="153974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1" name="Groupe 90"/>
          <p:cNvGrpSpPr>
            <a:grpSpLocks/>
          </p:cNvGrpSpPr>
          <p:nvPr/>
        </p:nvGrpSpPr>
        <p:grpSpPr bwMode="auto">
          <a:xfrm>
            <a:off x="3165476" y="4716463"/>
            <a:ext cx="2670175" cy="1090612"/>
            <a:chOff x="1680803" y="2350726"/>
            <a:chExt cx="2670728" cy="1090519"/>
          </a:xfrm>
        </p:grpSpPr>
        <p:cxnSp>
          <p:nvCxnSpPr>
            <p:cNvPr id="65566" name="Connecteur droit avec flèche 91"/>
            <p:cNvCxnSpPr>
              <a:cxnSpLocks noChangeShapeType="1"/>
            </p:cNvCxnSpPr>
            <p:nvPr/>
          </p:nvCxnSpPr>
          <p:spPr bwMode="auto">
            <a:xfrm flipV="1">
              <a:off x="1680803" y="2793600"/>
              <a:ext cx="2670728" cy="15238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7" name="Connecteur droit avec flèche 92"/>
            <p:cNvCxnSpPr>
              <a:cxnSpLocks noChangeShapeType="1"/>
            </p:cNvCxnSpPr>
            <p:nvPr/>
          </p:nvCxnSpPr>
          <p:spPr bwMode="auto">
            <a:xfrm>
              <a:off x="1739553" y="3023769"/>
              <a:ext cx="2611978" cy="184134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ZoneTexte 63"/>
            <p:cNvSpPr txBox="1">
              <a:spLocks noChangeArrowheads="1"/>
            </p:cNvSpPr>
            <p:nvPr/>
          </p:nvSpPr>
          <p:spPr bwMode="auto">
            <a:xfrm>
              <a:off x="1847526" y="2350726"/>
              <a:ext cx="2416675" cy="52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TCP Handshake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5569" name="Connecteur droit avec flèche 94"/>
            <p:cNvCxnSpPr>
              <a:cxnSpLocks noChangeShapeType="1"/>
            </p:cNvCxnSpPr>
            <p:nvPr/>
          </p:nvCxnSpPr>
          <p:spPr bwMode="auto">
            <a:xfrm flipV="1">
              <a:off x="1680803" y="3287271"/>
              <a:ext cx="2670728" cy="153974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e 95"/>
          <p:cNvGrpSpPr>
            <a:grpSpLocks/>
          </p:cNvGrpSpPr>
          <p:nvPr/>
        </p:nvGrpSpPr>
        <p:grpSpPr bwMode="auto">
          <a:xfrm>
            <a:off x="5989639" y="4270376"/>
            <a:ext cx="2497137" cy="530225"/>
            <a:chOff x="4480181" y="3783681"/>
            <a:chExt cx="2496132" cy="529680"/>
          </a:xfrm>
        </p:grpSpPr>
        <p:cxnSp>
          <p:nvCxnSpPr>
            <p:cNvPr id="65563" name="Connecteur droit avec flèche 96"/>
            <p:cNvCxnSpPr>
              <a:cxnSpLocks noChangeShapeType="1"/>
            </p:cNvCxnSpPr>
            <p:nvPr/>
          </p:nvCxnSpPr>
          <p:spPr bwMode="auto">
            <a:xfrm flipV="1">
              <a:off x="4480181" y="3783681"/>
              <a:ext cx="2443766" cy="11894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4" name="Connecteur droit avec flèche 97"/>
            <p:cNvCxnSpPr>
              <a:cxnSpLocks noChangeShapeType="1"/>
            </p:cNvCxnSpPr>
            <p:nvPr/>
          </p:nvCxnSpPr>
          <p:spPr bwMode="auto">
            <a:xfrm>
              <a:off x="4527787" y="4023148"/>
              <a:ext cx="2448526" cy="13479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ZoneTexte 65"/>
            <p:cNvSpPr txBox="1">
              <a:spLocks noChangeArrowheads="1"/>
            </p:cNvSpPr>
            <p:nvPr/>
          </p:nvSpPr>
          <p:spPr bwMode="auto">
            <a:xfrm>
              <a:off x="5033995" y="3790024"/>
              <a:ext cx="1326616" cy="523337"/>
            </a:xfrm>
            <a:prstGeom prst="rect">
              <a:avLst/>
            </a:prstGeom>
            <a:solidFill>
              <a:srgbClr val="FFFFFF">
                <a:alpha val="7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Schéma</a:t>
              </a:r>
              <a:endParaRPr lang="fr-F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0" name="Groupe 99"/>
          <p:cNvGrpSpPr>
            <a:grpSpLocks/>
          </p:cNvGrpSpPr>
          <p:nvPr/>
        </p:nvGrpSpPr>
        <p:grpSpPr bwMode="auto">
          <a:xfrm>
            <a:off x="7161213" y="3294064"/>
            <a:ext cx="3048000" cy="922337"/>
            <a:chOff x="5292080" y="4221088"/>
            <a:chExt cx="3048397" cy="922784"/>
          </a:xfrm>
        </p:grpSpPr>
        <p:grpSp>
          <p:nvGrpSpPr>
            <p:cNvPr id="65556" name="Groupe 29"/>
            <p:cNvGrpSpPr>
              <a:grpSpLocks/>
            </p:cNvGrpSpPr>
            <p:nvPr/>
          </p:nvGrpSpPr>
          <p:grpSpPr bwMode="auto">
            <a:xfrm>
              <a:off x="5292080" y="4221088"/>
              <a:ext cx="3048397" cy="922784"/>
              <a:chOff x="5292080" y="4221088"/>
              <a:chExt cx="3048397" cy="922784"/>
            </a:xfrm>
          </p:grpSpPr>
          <p:grpSp>
            <p:nvGrpSpPr>
              <p:cNvPr id="65558" name="Groupe 11"/>
              <p:cNvGrpSpPr>
                <a:grpSpLocks/>
              </p:cNvGrpSpPr>
              <p:nvPr/>
            </p:nvGrpSpPr>
            <p:grpSpPr bwMode="auto">
              <a:xfrm>
                <a:off x="5292080" y="4221088"/>
                <a:ext cx="3048397" cy="922784"/>
                <a:chOff x="4788024" y="116631"/>
                <a:chExt cx="4200525" cy="106680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5579998" y="476516"/>
                  <a:ext cx="1439555" cy="21666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fr-FR" sz="240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pic>
              <p:nvPicPr>
                <p:cNvPr id="65561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116631"/>
                  <a:ext cx="4200525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ZoneTexte 14"/>
                <p:cNvSpPr txBox="1">
                  <a:spLocks noChangeArrowheads="1"/>
                </p:cNvSpPr>
                <p:nvPr/>
              </p:nvSpPr>
              <p:spPr bwMode="auto">
                <a:xfrm>
                  <a:off x="5507801" y="448973"/>
                  <a:ext cx="253782" cy="534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04" name="Rectangle à coins arrondis 103"/>
              <p:cNvSpPr/>
              <p:nvPr/>
            </p:nvSpPr>
            <p:spPr>
              <a:xfrm>
                <a:off x="5868417" y="4508564"/>
                <a:ext cx="1079641" cy="21600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fr-FR" sz="24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5668366" y="4437093"/>
              <a:ext cx="2303763" cy="46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>
                  <a:latin typeface="Calibri" pitchFamily="34" charset="0"/>
                  <a:cs typeface="Calibri" pitchFamily="34" charset="0"/>
                </a:rPr>
                <a:t>John doe appelle</a:t>
              </a:r>
              <a:endParaRPr lang="fr-FR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4" y="6350"/>
            <a:ext cx="889158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</p:spTree>
    <p:extLst>
      <p:ext uri="{BB962C8B-B14F-4D97-AF65-F5344CB8AC3E}">
        <p14:creationId xmlns:p14="http://schemas.microsoft.com/office/powerpoint/2010/main" val="32291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589" y="512188"/>
            <a:ext cx="8821871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67591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2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1802860" y="206550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3200" dirty="0"/>
              <a:t>On peut lier adresse IP et identité sociale à grande échelle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66929" y="3513307"/>
            <a:ext cx="11196536" cy="243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Notre attaque fonctionne pour tous les utilisateurs de Skype (560M)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Indétectable et non blocable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Pas d’infrastructure dédiée</a:t>
            </a:r>
          </a:p>
        </p:txBody>
      </p:sp>
    </p:spTree>
    <p:extLst>
      <p:ext uri="{BB962C8B-B14F-4D97-AF65-F5344CB8AC3E}">
        <p14:creationId xmlns:p14="http://schemas.microsoft.com/office/powerpoint/2010/main" val="1825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27092"/>
            <a:ext cx="963362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69639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0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1812587" y="192486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3600" dirty="0"/>
              <a:t>On peut lier adresse IP et identité sociale à grande échelle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905000" y="3102482"/>
            <a:ext cx="8245475" cy="256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Notre attaque fonctionne pour tous les utilisateurs de Skype (560M)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Indétectable et non blocable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Pas d’infrastructure dédiée</a:t>
            </a:r>
          </a:p>
        </p:txBody>
      </p:sp>
    </p:spTree>
    <p:extLst>
      <p:ext uri="{BB962C8B-B14F-4D97-AF65-F5344CB8AC3E}">
        <p14:creationId xmlns:p14="http://schemas.microsoft.com/office/powerpoint/2010/main" val="17494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14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fr-FR" altLang="fr-FR" sz="3900" b="1" dirty="0">
                <a:solidFill>
                  <a:schemeClr val="dk1"/>
                </a:solidFill>
                <a:latin typeface="Arial"/>
                <a:sym typeface="Calibri"/>
              </a:rPr>
              <a:t>Enjeux d e </a:t>
            </a:r>
            <a:r>
              <a:rPr lang="fr-FR" altLang="fr-FR" sz="3900" b="1" dirty="0" smtClean="0">
                <a:solidFill>
                  <a:schemeClr val="dk1"/>
                </a:solidFill>
                <a:latin typeface="Arial"/>
                <a:sym typeface="Calibri"/>
              </a:rPr>
              <a:t>la protection </a:t>
            </a:r>
            <a:r>
              <a:rPr lang="fr-FR" altLang="fr-FR" sz="3900" b="1" dirty="0">
                <a:solidFill>
                  <a:schemeClr val="dk1"/>
                </a:solidFill>
                <a:latin typeface="Arial"/>
                <a:sym typeface="Calibri"/>
              </a:rPr>
              <a:t>des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fr-FR" altLang="fr-FR" sz="3900" b="1" dirty="0" smtClean="0">
                <a:solidFill>
                  <a:schemeClr val="dk1"/>
                </a:solidFill>
                <a:latin typeface="Arial"/>
                <a:sym typeface="Calibri"/>
              </a:rPr>
              <a:t>Données personnelles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38" y="1770434"/>
            <a:ext cx="11034578" cy="36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2800" dirty="0"/>
              <a:t>Le droit à la vie privée : références </a:t>
            </a:r>
            <a:r>
              <a:rPr lang="fr-FR" sz="2800" dirty="0" smtClean="0"/>
              <a:t>historiques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2800" dirty="0" smtClean="0"/>
              <a:t> </a:t>
            </a:r>
            <a:r>
              <a:rPr lang="fr-FR" sz="2800" dirty="0"/>
              <a:t>La protection des données personnelles : un impératif </a:t>
            </a:r>
            <a:r>
              <a:rPr lang="fr-FR" sz="2800" dirty="0" smtClean="0"/>
              <a:t>mondial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800" dirty="0" smtClean="0"/>
              <a:t> </a:t>
            </a:r>
            <a:endParaRPr lang="fr-FR" sz="28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2800" dirty="0" smtClean="0"/>
              <a:t>Genèse </a:t>
            </a:r>
            <a:r>
              <a:rPr lang="fr-FR" sz="2800" dirty="0"/>
              <a:t>de la protection des données personnel au Benin </a:t>
            </a:r>
            <a:endParaRPr lang="fr-FR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8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2800" dirty="0" smtClean="0"/>
              <a:t>Définitions </a:t>
            </a:r>
            <a:r>
              <a:rPr lang="fr-FR" sz="2800" dirty="0"/>
              <a:t>et principes de la protection de données </a:t>
            </a:r>
            <a:r>
              <a:rPr lang="fr-FR" sz="2800" dirty="0" smtClean="0"/>
              <a:t>personnelles</a:t>
            </a: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20" y="6350"/>
            <a:ext cx="8281482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71687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8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1981200" y="11414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4000" dirty="0"/>
              <a:t>Quel est le problème de suivre la mobilité ?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2133600" y="2401888"/>
            <a:ext cx="8229600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Suivre la mobilité implique</a:t>
            </a:r>
          </a:p>
          <a:p>
            <a:pPr lvl="1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Savoir où vous êtes </a:t>
            </a:r>
          </a:p>
          <a:p>
            <a:pPr lvl="1"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Qui vous rencontrer et où</a:t>
            </a:r>
          </a:p>
          <a:p>
            <a:pPr lvl="1" eaLnBrk="1" hangingPunct="1">
              <a:defRPr/>
            </a:pPr>
            <a:endParaRPr lang="fr-FR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fr-FR" dirty="0">
                <a:solidFill>
                  <a:srgbClr val="000000"/>
                </a:solidFill>
              </a:rPr>
              <a:t>Le suivi des interactions sociales et un énorme problème de protection de la vie privée</a:t>
            </a:r>
          </a:p>
        </p:txBody>
      </p:sp>
    </p:spTree>
    <p:extLst>
      <p:ext uri="{BB962C8B-B14F-4D97-AF65-F5344CB8AC3E}">
        <p14:creationId xmlns:p14="http://schemas.microsoft.com/office/powerpoint/2010/main" val="24821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196" y="6350"/>
            <a:ext cx="9212093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73735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6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2149476" y="1477964"/>
            <a:ext cx="7929563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1387812" y="673099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dirty="0"/>
              <a:t>Le cas d’un utilisateur réel</a:t>
            </a:r>
          </a:p>
        </p:txBody>
      </p:sp>
      <p:pic>
        <p:nvPicPr>
          <p:cNvPr id="737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627189"/>
            <a:ext cx="588645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1874839" y="3357564"/>
            <a:ext cx="8580437" cy="13239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Est-ce qu’on observe une telle mobilité pour un utilisateur quelconque ?</a:t>
            </a:r>
          </a:p>
        </p:txBody>
      </p:sp>
    </p:spTree>
    <p:extLst>
      <p:ext uri="{BB962C8B-B14F-4D97-AF65-F5344CB8AC3E}">
        <p14:creationId xmlns:p14="http://schemas.microsoft.com/office/powerpoint/2010/main" val="19995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014" y="6350"/>
            <a:ext cx="10029216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75779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A66C6D-5227-4285-961D-ADEDD715B3CD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83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4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9" y="1452564"/>
            <a:ext cx="5278437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39715" y="1628776"/>
            <a:ext cx="308714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ordonnés par nombre de déplacements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 rot="-5400000">
            <a:off x="2025470" y="3895258"/>
            <a:ext cx="2959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d’endroits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0614" y="1860551"/>
            <a:ext cx="3024187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179888" y="5461000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5400000" flipH="1" flipV="1">
            <a:off x="4360070" y="3409157"/>
            <a:ext cx="2303462" cy="18002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634164" y="2601914"/>
            <a:ext cx="1831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 change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pays</a:t>
            </a:r>
            <a:endParaRPr lang="fr-FR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259388" y="5461000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5400000" flipH="1" flipV="1">
            <a:off x="4883151" y="3181351"/>
            <a:ext cx="2232025" cy="86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772275" y="5461000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16200000" flipV="1">
            <a:off x="5548314" y="4021139"/>
            <a:ext cx="2232025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6583364" y="2584450"/>
            <a:ext cx="193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19% change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d’ISP</a:t>
            </a:r>
            <a:endParaRPr lang="fr-FR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6448426" y="2584450"/>
            <a:ext cx="2193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~40% change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ville</a:t>
            </a:r>
            <a:endParaRPr lang="fr-FR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99" name="Titre 1"/>
          <p:cNvSpPr txBox="1">
            <a:spLocks/>
          </p:cNvSpPr>
          <p:nvPr/>
        </p:nvSpPr>
        <p:spPr bwMode="auto">
          <a:xfrm>
            <a:off x="8263139" y="-82550"/>
            <a:ext cx="3928861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36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Mobilité de 10 000 utilisateurs choisis au hasard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3748089" y="1149351"/>
            <a:ext cx="548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 of Skype users</a:t>
            </a:r>
          </a:p>
        </p:txBody>
      </p:sp>
    </p:spTree>
    <p:extLst>
      <p:ext uri="{BB962C8B-B14F-4D97-AF65-F5344CB8AC3E}">
        <p14:creationId xmlns:p14="http://schemas.microsoft.com/office/powerpoint/2010/main" val="24837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7" grpId="0" animBg="1"/>
      <p:bldP spid="17" grpId="1" animBg="1"/>
      <p:bldP spid="19" grpId="0"/>
      <p:bldP spid="19" grpId="1"/>
      <p:bldP spid="21" grpId="0" animBg="1"/>
      <p:bldP spid="21" grpId="1" animBg="1"/>
      <p:bldP spid="23" grpId="0" animBg="1"/>
      <p:bldP spid="25" grpId="0"/>
      <p:bldP spid="25" grpId="1"/>
      <p:bldP spid="2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102" y="6350"/>
            <a:ext cx="10370023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77831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32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2743539" y="584004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fr-FR" sz="2000" dirty="0"/>
              <a:t>Peut-on associer les utilisateurs de Skype à leurs téléchargements </a:t>
            </a:r>
            <a:r>
              <a:rPr lang="fr-FR" sz="2000" dirty="0" err="1"/>
              <a:t>BitTorrent</a:t>
            </a:r>
            <a:r>
              <a:rPr lang="fr-FR" sz="2000" dirty="0"/>
              <a:t> </a:t>
            </a:r>
            <a:r>
              <a:rPr lang="fr-FR" sz="1800" dirty="0"/>
              <a:t>?</a:t>
            </a:r>
          </a:p>
        </p:txBody>
      </p:sp>
      <p:cxnSp>
        <p:nvCxnSpPr>
          <p:cNvPr id="32" name="Connecteur droit 31"/>
          <p:cNvCxnSpPr>
            <a:cxnSpLocks noChangeShapeType="1"/>
          </p:cNvCxnSpPr>
          <p:nvPr/>
        </p:nvCxnSpPr>
        <p:spPr bwMode="auto">
          <a:xfrm>
            <a:off x="3338514" y="2828925"/>
            <a:ext cx="5451475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282103" y="4581525"/>
            <a:ext cx="11692646" cy="191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Est-ce que les utilisateurs de Skype utilisent BitTorrent ?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Est-ce que les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NATs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introduisent de faux-positifs ?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Est-ce qu’on peut identifier les utilisateurs malgré les </a:t>
            </a:r>
            <a:r>
              <a:rPr lang="fr-FR" sz="2800" dirty="0" err="1">
                <a:latin typeface="Calibri" pitchFamily="34" charset="0"/>
                <a:cs typeface="Calibri" pitchFamily="34" charset="0"/>
              </a:rPr>
              <a:t>NATs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?</a:t>
            </a:r>
          </a:p>
        </p:txBody>
      </p:sp>
      <p:pic>
        <p:nvPicPr>
          <p:cNvPr id="34" name="Image 33" descr="335px-Tux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1322389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Espace réservé du contenu 4" descr="har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4" y="2182813"/>
            <a:ext cx="71913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 descr="C:\Users\alegout\Desktop\q16-shaki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3181350"/>
            <a:ext cx="1117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1693864" y="3475039"/>
            <a:ext cx="2384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“Qu’est que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télécharge?”</a:t>
            </a:r>
            <a:endParaRPr lang="fr-FR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7842" name="Picture 2" descr="C:\Users\alegout\Desktop\homer-simpson--2-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2271714"/>
            <a:ext cx="8858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3" name="Image 7" descr="Skyp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2796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alegout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021139"/>
            <a:ext cx="2286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e 40"/>
          <p:cNvGrpSpPr>
            <a:grpSpLocks/>
          </p:cNvGrpSpPr>
          <p:nvPr/>
        </p:nvGrpSpPr>
        <p:grpSpPr bwMode="auto">
          <a:xfrm>
            <a:off x="2044701" y="766763"/>
            <a:ext cx="4556125" cy="2946400"/>
            <a:chOff x="520121" y="766118"/>
            <a:chExt cx="4555935" cy="2946904"/>
          </a:xfrm>
        </p:grpSpPr>
        <p:pic>
          <p:nvPicPr>
            <p:cNvPr id="77846" name="Picture 3" descr="C:\Users\alegout\Desktop\Sans titr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21" y="868744"/>
              <a:ext cx="803317" cy="906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7" name="Picture 4" descr="C:\Users\alegout\Desktop\bittorrent-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283" y="766118"/>
              <a:ext cx="471273" cy="47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7848" name="Connecteur droit 43"/>
            <p:cNvCxnSpPr>
              <a:cxnSpLocks noChangeShapeType="1"/>
            </p:cNvCxnSpPr>
            <p:nvPr/>
          </p:nvCxnSpPr>
          <p:spPr bwMode="auto">
            <a:xfrm>
              <a:off x="1624975" y="1474264"/>
              <a:ext cx="3000250" cy="1308324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7849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277" y="2317582"/>
              <a:ext cx="883779" cy="139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8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562" y="6350"/>
            <a:ext cx="10126493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Méthodes </a:t>
            </a:r>
            <a:r>
              <a:rPr lang="fr-FR" altLang="fr-FR" dirty="0" smtClean="0"/>
              <a:t>et moyens de profilage</a:t>
            </a:r>
          </a:p>
        </p:txBody>
      </p:sp>
      <p:sp>
        <p:nvSpPr>
          <p:cNvPr id="79875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ED1861-ECE2-4AEC-87A2-135CA680FE21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879" name="Espace réservé du numéro de diapositive 3"/>
          <p:cNvSpPr txBox="1">
            <a:spLocks/>
          </p:cNvSpPr>
          <p:nvPr/>
        </p:nvSpPr>
        <p:spPr bwMode="auto">
          <a:xfrm>
            <a:off x="9296400" y="624840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sz="200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 bwMode="auto">
          <a:xfrm>
            <a:off x="1066800" y="838200"/>
            <a:ext cx="82296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fr-FR" sz="2400" dirty="0"/>
              <a:t>Quelques Résultats importants</a:t>
            </a:r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 bwMode="auto">
          <a:xfrm>
            <a:off x="239139" y="1659179"/>
            <a:ext cx="11667516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Est-ce que les utilisateurs de Skype utilisent </a:t>
            </a:r>
            <a:r>
              <a:rPr lang="fr-FR" dirty="0" err="1">
                <a:solidFill>
                  <a:srgbClr val="000000"/>
                </a:solidFill>
              </a:rPr>
              <a:t>BitTorrent</a:t>
            </a:r>
            <a:r>
              <a:rPr lang="fr-FR" dirty="0">
                <a:solidFill>
                  <a:srgbClr val="000000"/>
                </a:solidFill>
              </a:rPr>
              <a:t> 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15% des utilisateurs de Skype sont </a:t>
            </a:r>
            <a:r>
              <a:rPr lang="fr-FR" dirty="0">
                <a:solidFill>
                  <a:srgbClr val="FF0000"/>
                </a:solidFill>
              </a:rPr>
              <a:t>suspectés</a:t>
            </a:r>
            <a:r>
              <a:rPr lang="fr-FR" dirty="0">
                <a:solidFill>
                  <a:srgbClr val="000000"/>
                </a:solidFill>
              </a:rPr>
              <a:t> d’utiliser </a:t>
            </a:r>
            <a:r>
              <a:rPr lang="fr-FR" dirty="0" err="1">
                <a:solidFill>
                  <a:srgbClr val="000000"/>
                </a:solidFill>
              </a:rPr>
              <a:t>BitTorrent</a:t>
            </a:r>
            <a:endParaRPr lang="fr-FR" dirty="0">
              <a:solidFill>
                <a:srgbClr val="000000"/>
              </a:solidFill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Est-ce que les </a:t>
            </a:r>
            <a:r>
              <a:rPr lang="fr-FR" dirty="0" err="1">
                <a:solidFill>
                  <a:srgbClr val="000000"/>
                </a:solidFill>
              </a:rPr>
              <a:t>NATs</a:t>
            </a:r>
            <a:r>
              <a:rPr lang="fr-FR" dirty="0">
                <a:solidFill>
                  <a:srgbClr val="000000"/>
                </a:solidFill>
              </a:rPr>
              <a:t> introduisent de faux-positifs ?</a:t>
            </a:r>
          </a:p>
          <a:p>
            <a:pPr marL="857250" lvl="1" indent="-457200"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Oui, autour de 50%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Est-ce qu’on peut identifier les utilisateurs malgré les </a:t>
            </a:r>
            <a:r>
              <a:rPr lang="fr-FR" dirty="0" err="1">
                <a:solidFill>
                  <a:srgbClr val="000000"/>
                </a:solidFill>
              </a:rPr>
              <a:t>NATs</a:t>
            </a:r>
            <a:r>
              <a:rPr lang="fr-FR" dirty="0">
                <a:solidFill>
                  <a:srgbClr val="000000"/>
                </a:solidFill>
              </a:rPr>
              <a:t> ?</a:t>
            </a:r>
          </a:p>
          <a:p>
            <a:pPr lvl="1">
              <a:defRPr/>
            </a:pPr>
            <a:r>
              <a:rPr lang="fr-FR" dirty="0">
                <a:solidFill>
                  <a:srgbClr val="000000"/>
                </a:solidFill>
              </a:rPr>
              <a:t>Oui, en utilisant le flow ID des entêtes </a:t>
            </a:r>
            <a:r>
              <a:rPr lang="fr-FR" dirty="0" smtClean="0">
                <a:solidFill>
                  <a:srgbClr val="000000"/>
                </a:solidFill>
              </a:rPr>
              <a:t>IP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43" y="6350"/>
            <a:ext cx="11945565" cy="1163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dirty="0" smtClean="0"/>
              <a:t>Analyse </a:t>
            </a:r>
            <a:r>
              <a:rPr lang="fr-FR" altLang="fr-FR" dirty="0"/>
              <a:t>et Discussion : Atteinte à la vie privé</a:t>
            </a:r>
            <a:br>
              <a:rPr lang="fr-FR" altLang="fr-FR" dirty="0"/>
            </a:br>
            <a:endParaRPr lang="fr-FR" altLang="fr-FR" dirty="0" smtClean="0"/>
          </a:p>
        </p:txBody>
      </p:sp>
      <p:sp>
        <p:nvSpPr>
          <p:cNvPr id="8192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400800"/>
            <a:ext cx="53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CED62-B970-4029-AC70-5047B41B0568}" type="slidenum">
              <a:rPr lang="en-US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5643" y="792017"/>
            <a:ext cx="1194556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Atteinte à la vie privé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400" dirty="0"/>
              <a:t> Il  </a:t>
            </a:r>
            <a:r>
              <a:rPr lang="fr-FR" sz="2400" dirty="0"/>
              <a:t>y a atteinte à la vie privée lorsque le lien lié à une activité est connu par autrui ou rendu anonyme. 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0246" y="2336653"/>
            <a:ext cx="1203635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Qu’est ce qu’une activité : c’est elle qui caractérise le comportement</a:t>
            </a:r>
          </a:p>
          <a:p>
            <a:pPr lvl="1" eaLnBrk="1" hangingPunct="1">
              <a:defRPr/>
            </a:pPr>
            <a:r>
              <a:rPr lang="fr-FR" altLang="fr-FR" sz="2400" dirty="0"/>
              <a:t> </a:t>
            </a:r>
            <a:r>
              <a:rPr lang="fr-FR" dirty="0"/>
              <a:t>Historique Web</a:t>
            </a:r>
          </a:p>
          <a:p>
            <a:pPr lvl="2" eaLnBrk="1" hangingPunct="1">
              <a:defRPr/>
            </a:pPr>
            <a:r>
              <a:rPr lang="fr-FR" dirty="0"/>
              <a:t>Toute votre vie: problèmes de santé, problèmes d’argent, problèmes familiaux, déprime, etc.</a:t>
            </a:r>
          </a:p>
          <a:p>
            <a:pPr lvl="1" eaLnBrk="1" hangingPunct="1">
              <a:defRPr/>
            </a:pPr>
            <a:r>
              <a:rPr lang="fr-FR" dirty="0"/>
              <a:t>Historique téléchargement pair-à-pair</a:t>
            </a:r>
          </a:p>
          <a:p>
            <a:pPr lvl="1" eaLnBrk="1" hangingPunct="1">
              <a:defRPr/>
            </a:pPr>
            <a:r>
              <a:rPr lang="fr-FR" dirty="0"/>
              <a:t>Communications </a:t>
            </a:r>
          </a:p>
          <a:p>
            <a:pPr lvl="2" eaLnBrk="1" hangingPunct="1">
              <a:defRPr/>
            </a:pPr>
            <a:r>
              <a:rPr lang="fr-FR" dirty="0"/>
              <a:t>Voix sur IP (Skype, Windows Messenger, etc.), mails, etc.</a:t>
            </a:r>
          </a:p>
          <a:p>
            <a:pPr lvl="1" eaLnBrk="1" hangingPunct="1">
              <a:defRPr/>
            </a:pPr>
            <a:r>
              <a:rPr lang="fr-FR" dirty="0"/>
              <a:t>Localisation (GPS, Wifi, IP, MAC, etc.)</a:t>
            </a:r>
          </a:p>
          <a:p>
            <a:pPr lvl="2" eaLnBrk="1" hangingPunct="1">
              <a:defRPr/>
            </a:pPr>
            <a:r>
              <a:rPr lang="fr-FR" dirty="0"/>
              <a:t>Ça n’est pas que où vous êtes, mais aussi qui vous rencontrez</a:t>
            </a:r>
          </a:p>
        </p:txBody>
      </p:sp>
    </p:spTree>
    <p:extLst>
      <p:ext uri="{BB962C8B-B14F-4D97-AF65-F5344CB8AC3E}">
        <p14:creationId xmlns:p14="http://schemas.microsoft.com/office/powerpoint/2010/main" val="37432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3660" y="6350"/>
            <a:ext cx="11274357" cy="1163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Analyse </a:t>
            </a:r>
            <a:r>
              <a:rPr lang="fr-FR" altLang="fr-FR" dirty="0"/>
              <a:t>et Discussion : Atteinte à la vie </a:t>
            </a:r>
            <a:r>
              <a:rPr lang="fr-FR" altLang="fr-FR" dirty="0" smtClean="0"/>
              <a:t>privé</a:t>
            </a:r>
            <a:endParaRPr lang="fr-FR" altLang="fr-FR" dirty="0" smtClean="0"/>
          </a:p>
        </p:txBody>
      </p:sp>
      <p:sp>
        <p:nvSpPr>
          <p:cNvPr id="83971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5282D6-A5CD-40DB-8EBD-A34BCB5564A8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400800"/>
            <a:ext cx="53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F16F82-61AC-417C-8377-6E6B24370466}" type="slidenum">
              <a:rPr lang="en-US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397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64555"/>
            <a:ext cx="9015920" cy="48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7" y="6350"/>
            <a:ext cx="9719553" cy="10831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dirty="0" smtClean="0"/>
              <a:t> </a:t>
            </a:r>
            <a:r>
              <a:rPr lang="fr-FR" altLang="fr-FR" dirty="0" smtClean="0"/>
              <a:t>Conclusion et </a:t>
            </a:r>
            <a:r>
              <a:rPr lang="fr-FR" altLang="fr-FR" dirty="0" smtClean="0"/>
              <a:t>perspectives</a:t>
            </a:r>
            <a:endParaRPr lang="fr-FR" altLang="fr-FR" dirty="0" smtClean="0"/>
          </a:p>
        </p:txBody>
      </p:sp>
      <p:sp>
        <p:nvSpPr>
          <p:cNvPr id="8602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400800"/>
            <a:ext cx="53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ECFF3A-3B08-4801-BC83-5B9AAB78B7C7}" type="slidenum">
              <a:rPr lang="en-US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0468" y="915988"/>
            <a:ext cx="1167319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communications à travers les réseaux mobiles de télécommunications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400" dirty="0"/>
              <a:t> Il s’agit de toutes communications via les réseaux mobiles pour appel et même data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0468" y="2967038"/>
            <a:ext cx="1185153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communications inter-réseaux au sens large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400" dirty="0"/>
              <a:t> Il s’agit des échanges types réseaux de capteurs de collecte de données dans une architecture </a:t>
            </a:r>
            <a:r>
              <a:rPr lang="fr-FR" altLang="fr-FR" sz="2400" dirty="0" err="1"/>
              <a:t>IoT</a:t>
            </a:r>
            <a:r>
              <a:rPr lang="fr-FR" altLang="fr-FR" sz="2400" dirty="0"/>
              <a:t>.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0468" y="4551363"/>
            <a:ext cx="1177046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Surveillance et profilage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400" dirty="0"/>
              <a:t>Participe à la gestion de la sécurité sous contrainte de garantir la vie privé et la liberté des personnes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95600"/>
            <a:ext cx="8686800" cy="1491574"/>
          </a:xfrm>
        </p:spPr>
        <p:txBody>
          <a:bodyPr/>
          <a:lstStyle/>
          <a:p>
            <a:pPr algn="ctr" eaLnBrk="1" hangingPunct="1"/>
            <a:r>
              <a:rPr lang="fr-FR" altLang="fr-FR" dirty="0" smtClean="0"/>
              <a:t>Merci de votre </a:t>
            </a:r>
            <a:r>
              <a:rPr lang="fr-FR" altLang="fr-FR" dirty="0" smtClean="0"/>
              <a:t>attention</a:t>
            </a:r>
            <a:br>
              <a:rPr lang="fr-FR" altLang="fr-FR" dirty="0" smtClean="0"/>
            </a:br>
            <a:r>
              <a:rPr lang="fr-FR" altLang="fr-FR" dirty="0" smtClean="0"/>
              <a:t>QR</a:t>
            </a:r>
            <a:endParaRPr lang="fr-FR" altLang="fr-FR" dirty="0" smtClean="0"/>
          </a:p>
        </p:txBody>
      </p:sp>
      <p:sp>
        <p:nvSpPr>
          <p:cNvPr id="88067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752600" y="6477000"/>
            <a:ext cx="1676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1ACA26-3C65-4D74-A7E8-DED06A53A935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806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9982200" y="64008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A4E812-2BE2-493D-9B4F-E615FB4EC1C2}" type="slidenum">
              <a:rPr lang="en-US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e la date 7"/>
          <p:cNvSpPr>
            <a:spLocks noGrp="1"/>
          </p:cNvSpPr>
          <p:nvPr>
            <p:ph type="dt" sz="quarter" idx="4294967295"/>
          </p:nvPr>
        </p:nvSpPr>
        <p:spPr bwMode="auto">
          <a:xfrm>
            <a:off x="1905000" y="64008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AB9B3B-3193-4CE9-8699-AA59E49A93D5}" type="datetime1"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30/11/2022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400800"/>
            <a:ext cx="53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996B77-6EBE-48DE-84EA-D8F2B7F97688}" type="slidenum">
              <a:rPr lang="en-US" altLang="fr-FR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r-FR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3964"/>
            <a:ext cx="1371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Usages et Défis </a:t>
            </a:r>
            <a:r>
              <a:rPr lang="en-US" altLang="fr-FR" sz="3900" b="1" dirty="0" smtClean="0">
                <a:solidFill>
                  <a:schemeClr val="dk1"/>
                </a:solidFill>
                <a:latin typeface="Arial"/>
                <a:sym typeface="Calibri"/>
              </a:rPr>
              <a:t>sécuritaires(1)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  <p:pic>
        <p:nvPicPr>
          <p:cNvPr id="16" name="Image 15" descr="Capture d’écran 2013-03-19 à 17.01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1225" r="3360" b="8542"/>
          <a:stretch>
            <a:fillRect/>
          </a:stretch>
        </p:blipFill>
        <p:spPr bwMode="auto">
          <a:xfrm>
            <a:off x="2157016" y="1070516"/>
            <a:ext cx="35401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Capture d’écran 2013-03-19 à 17.01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15216" r="3491" b="14441"/>
          <a:stretch>
            <a:fillRect/>
          </a:stretch>
        </p:blipFill>
        <p:spPr bwMode="auto">
          <a:xfrm>
            <a:off x="6785177" y="980279"/>
            <a:ext cx="434181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463875" y="3396457"/>
            <a:ext cx="4716462" cy="588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fr-FR" altLang="fr-FR" sz="2800" dirty="0"/>
              <a:t>Services en préoccupations de 2010 à aujourd’hui et de demain</a:t>
            </a:r>
          </a:p>
          <a:p>
            <a:pPr marL="457200" lvl="1" indent="0">
              <a:buNone/>
              <a:defRPr/>
            </a:pPr>
            <a:endParaRPr lang="fr-FR" sz="2200" dirty="0"/>
          </a:p>
          <a:p>
            <a:pPr marL="0" indent="0">
              <a:buNone/>
              <a:defRPr/>
            </a:pPr>
            <a:endParaRPr lang="fr-FR" altLang="fr-FR" sz="2800" dirty="0"/>
          </a:p>
        </p:txBody>
      </p:sp>
      <p:pic>
        <p:nvPicPr>
          <p:cNvPr id="12299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40" y="3305285"/>
            <a:ext cx="44084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35337" y="4134178"/>
            <a:ext cx="4445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L’ère du Smart Technologies :(</a:t>
            </a:r>
            <a:r>
              <a:rPr lang="fr-FR" dirty="0" err="1"/>
              <a:t>IoT</a:t>
            </a:r>
            <a:r>
              <a:rPr lang="fr-FR" dirty="0"/>
              <a:t>)&amp;(</a:t>
            </a:r>
            <a:r>
              <a:rPr lang="fr-FR" dirty="0" err="1"/>
              <a:t>IoE</a:t>
            </a:r>
            <a:r>
              <a:rPr lang="fr-FR" dirty="0"/>
              <a:t>)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fr-FR" dirty="0"/>
              <a:t>Smart cites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fr-FR" dirty="0"/>
              <a:t>Smart Farming</a:t>
            </a:r>
          </a:p>
          <a:p>
            <a:pPr marL="342900" indent="-342900">
              <a:buFontTx/>
              <a:buAutoNum type="arabicParenR"/>
              <a:defRPr/>
            </a:pPr>
            <a:r>
              <a:rPr lang="fr-FR" dirty="0"/>
              <a:t>Smart Medical System(E-</a:t>
            </a:r>
            <a:r>
              <a:rPr lang="fr-FR" dirty="0" err="1"/>
              <a:t>health</a:t>
            </a:r>
            <a:r>
              <a:rPr lang="fr-FR" dirty="0"/>
              <a:t>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fr-FR" dirty="0"/>
              <a:t>Smart transportation system</a:t>
            </a:r>
          </a:p>
          <a:p>
            <a:pPr marL="342900" indent="-342900">
              <a:buFontTx/>
              <a:buAutoNum type="arabicParenR"/>
              <a:defRPr/>
            </a:pPr>
            <a:r>
              <a:rPr lang="fr-FR" dirty="0"/>
              <a:t>Smart…..</a:t>
            </a:r>
          </a:p>
          <a:p>
            <a:pPr marL="342900" indent="-342900">
              <a:buFontTx/>
              <a:buAutoNum type="arabicParenR"/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12302" name="Espace réservé du pied de page 7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0" y="6400800"/>
            <a:ext cx="3429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S. Arnaud R. M.  Ahouandjinou, </a:t>
            </a:r>
            <a:r>
              <a:rPr lang="fr-FR" altLang="fr-FR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LRSIA-IFRI, BENIN</a:t>
            </a:r>
          </a:p>
        </p:txBody>
      </p:sp>
    </p:spTree>
    <p:extLst>
      <p:ext uri="{BB962C8B-B14F-4D97-AF65-F5344CB8AC3E}">
        <p14:creationId xmlns:p14="http://schemas.microsoft.com/office/powerpoint/2010/main" val="13067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Usages et Défis </a:t>
            </a:r>
            <a:r>
              <a:rPr lang="en-US" altLang="fr-FR" sz="3900" b="1" dirty="0" smtClean="0">
                <a:solidFill>
                  <a:schemeClr val="dk1"/>
                </a:solidFill>
                <a:latin typeface="Arial"/>
                <a:sym typeface="Calibri"/>
              </a:rPr>
              <a:t>sécuritaires(2)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137" y="1246188"/>
            <a:ext cx="11841973" cy="180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communications à travers le web (internet)</a:t>
            </a:r>
          </a:p>
          <a:p>
            <a:pPr lvl="1">
              <a:buFont typeface="Wingdings 3" charset="2"/>
              <a:buChar char=""/>
              <a:defRPr/>
            </a:pPr>
            <a:r>
              <a:rPr lang="fr-FR" altLang="fr-FR" dirty="0" smtClean="0"/>
              <a:t>Il s’agit de tous les échanges qui font à travers le web en se basant sur internet</a:t>
            </a:r>
          </a:p>
          <a:p>
            <a:pPr marL="457200" lvl="1" indent="0">
              <a:buFont typeface="Wingdings 3" panose="05040102010807070707" pitchFamily="18" charset="2"/>
              <a:buNone/>
              <a:defRPr/>
            </a:pPr>
            <a:endParaRPr lang="fr-FR" altLang="fr-FR" dirty="0" smtClean="0"/>
          </a:p>
          <a:p>
            <a:pPr marL="457200" lvl="1" indent="0">
              <a:buFont typeface="Wingdings 3" panose="05040102010807070707" pitchFamily="18" charset="2"/>
              <a:buNone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37" y="2749550"/>
            <a:ext cx="1195870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communications à travers les réseaux mobiles de télécommunications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400" dirty="0" smtClean="0"/>
              <a:t> Il s’agit de toutes communications via les réseaux mobiles pour appel et même data</a:t>
            </a: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" y="4648200"/>
            <a:ext cx="12153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communications inter-réseaux au sens large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400" dirty="0" smtClean="0"/>
              <a:t> Il s’agit des échanges types réseaux de capteurs de collecte de données dans une architecture </a:t>
            </a:r>
            <a:r>
              <a:rPr lang="fr-FR" altLang="fr-FR" sz="2400" dirty="0" err="1" smtClean="0"/>
              <a:t>IoT</a:t>
            </a:r>
            <a:r>
              <a:rPr lang="fr-FR" altLang="fr-FR" sz="2400" dirty="0" smtClean="0"/>
              <a:t>.</a:t>
            </a: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Usages et Défis </a:t>
            </a:r>
            <a:r>
              <a:rPr lang="en-US" altLang="fr-FR" sz="3900" b="1" dirty="0" smtClean="0">
                <a:solidFill>
                  <a:schemeClr val="dk1"/>
                </a:solidFill>
                <a:latin typeface="Arial"/>
                <a:sym typeface="Calibri"/>
              </a:rPr>
              <a:t>sécuritaires(3)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4061" y="1206403"/>
            <a:ext cx="11248585" cy="161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fr-FR" altLang="fr-FR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Sécurisé, </a:t>
            </a:r>
            <a:r>
              <a:rPr lang="fr-FR" altLang="fr-FR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c’est se protéger et minimisé </a:t>
            </a:r>
            <a:r>
              <a:rPr lang="fr-FR" altLang="fr-FR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le risque face à un </a:t>
            </a:r>
            <a:r>
              <a:rPr lang="fr-FR" altLang="fr-FR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Danger :</a:t>
            </a:r>
            <a:endParaRPr lang="fr-FR" altLang="fr-FR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457200" lvl="1" indent="0">
              <a:buFont typeface="Wingdings 3" panose="05040102010807070707" pitchFamily="18" charset="2"/>
              <a:buNone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8" descr="risque = (menace * vulnerabilite) / contre me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113"/>
            <a:ext cx="6048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138" y="3124199"/>
            <a:ext cx="11968432" cy="32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menace représente le type d'action susceptible de nuire dans l'absolu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vulnérabilité représente le niveau d'exposition face à la menace dans un contexte particulier.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Enfin la contre-mesure est l'ensemble des actions mises en </a:t>
            </a: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œuvre </a:t>
            </a: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prévention de la menace.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fr-FR" alt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0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3675" y="864535"/>
            <a:ext cx="69278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 identité</a:t>
            </a:r>
          </a:p>
          <a:p>
            <a:pPr>
              <a:buFont typeface="Wingdings 3" charset="2"/>
              <a:buChar char=""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 3" charset="2"/>
              <a:buNone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Font typeface="Wingdings 3" charset="2"/>
              <a:buNone/>
              <a:defRPr/>
            </a:pPr>
            <a:endParaRPr 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 3" charset="2"/>
              <a:buNone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93675" y="1468438"/>
            <a:ext cx="8950325" cy="1976437"/>
          </a:xfrm>
          <a:prstGeom prst="rect">
            <a:avLst/>
          </a:prstGeom>
        </p:spPr>
        <p:txBody>
          <a:bodyPr/>
          <a:lstStyle/>
          <a:p>
            <a:pPr marL="420624" indent="-384048">
              <a:buClr>
                <a:schemeClr val="accent1"/>
              </a:buClr>
              <a:buSzPct val="80000"/>
              <a:buFont typeface="Zapf Dingbats" charset="2"/>
              <a:buChar char="✔"/>
              <a:defRPr/>
            </a:pPr>
            <a:r>
              <a:rPr lang="fr-FR" sz="2400" b="1" spc="-2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C'est l'ensemble des représentations de soi</a:t>
            </a: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r>
              <a:rPr lang="fr-FR" sz="2400" b="1" spc="-2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d'une personne 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William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James</a:t>
            </a:r>
            <a:endParaRPr lang="fr-FR" sz="1600" b="1" spc="-20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400" b="1" spc="-2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</a:rPr>
              <a:t> 	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chemeClr val="accent1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soi matériel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(éléments tangibles comme le corps)</a:t>
            </a:r>
            <a:r>
              <a:rPr lang="fr-FR" sz="2000" b="1" dirty="0">
                <a:solidFill>
                  <a:schemeClr val="accent1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</a:t>
            </a: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soi spirituel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(dimension psychique)</a:t>
            </a: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soi social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(représentations par les pairs)</a:t>
            </a: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endParaRPr lang="fr-FR" sz="2400" b="1" spc="-20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endParaRPr lang="fr-FR" sz="1000" spc="-20" dirty="0">
              <a:solidFill>
                <a:schemeClr val="tx2"/>
              </a:solidFill>
              <a:latin typeface="Lucida Sans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30200" y="3854450"/>
            <a:ext cx="8015288" cy="2297113"/>
          </a:xfrm>
          <a:prstGeom prst="rect">
            <a:avLst/>
          </a:prstGeom>
        </p:spPr>
        <p:txBody>
          <a:bodyPr/>
          <a:lstStyle/>
          <a:p>
            <a:pPr marL="420624" indent="-384048">
              <a:buClr>
                <a:schemeClr val="accent1"/>
              </a:buClr>
              <a:buSzPct val="80000"/>
              <a:buFont typeface="Zapf Dingbats" charset="2"/>
              <a:buChar char="✔"/>
              <a:defRPr/>
            </a:pPr>
            <a:r>
              <a:rPr lang="fr-FR" sz="2400" b="1" spc="-2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La seconde modernité confère à l'identité</a:t>
            </a: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r>
              <a:rPr lang="fr-FR" sz="2400" b="1" spc="-2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un caractère essentiellement réflexif </a:t>
            </a:r>
            <a:endParaRPr lang="fr-FR" b="1" spc="-20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dynamique	    </a:t>
            </a:r>
            <a:r>
              <a:rPr lang="fr-FR" sz="19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. intégration/séparation</a:t>
            </a:r>
            <a:r>
              <a:rPr lang="fr-FR" sz="20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</a:t>
            </a:r>
            <a:r>
              <a:rPr lang="fr-FR" sz="1600" spc="-4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Erwin</a:t>
            </a:r>
            <a:r>
              <a:rPr lang="fr-FR" sz="1600" spc="-4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sz="1600" spc="-4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Goffman</a:t>
            </a:r>
            <a:endParaRPr lang="fr-FR" sz="1600" spc="-4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r>
              <a:rPr lang="fr-FR" sz="1600" spc="-4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				</a:t>
            </a:r>
            <a:r>
              <a:rPr lang="fr-FR" sz="16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   </a:t>
            </a:r>
            <a:r>
              <a:rPr lang="fr-FR" sz="19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. trajectoire</a:t>
            </a:r>
            <a:r>
              <a:rPr lang="fr-FR" sz="16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</a:t>
            </a:r>
            <a:r>
              <a:rPr lang="fr-FR" sz="1600" spc="-4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Alain</a:t>
            </a:r>
            <a:r>
              <a:rPr lang="fr-FR" sz="1600" spc="-4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sz="1600" spc="-4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Ehrenberg</a:t>
            </a:r>
            <a:endParaRPr lang="fr-FR" sz="1600" spc="-4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r>
              <a:rPr lang="fr-FR" sz="1600" spc="-4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				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   </a:t>
            </a:r>
            <a:r>
              <a:rPr lang="fr-FR" sz="19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. pluralité</a:t>
            </a:r>
            <a:r>
              <a:rPr lang="fr-FR" sz="16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</a:t>
            </a:r>
            <a:r>
              <a:rPr lang="fr-FR" sz="1600" spc="-4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Bernard</a:t>
            </a:r>
            <a:r>
              <a:rPr lang="fr-FR" sz="1600" spc="-4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sz="1600" spc="-4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Lahire</a:t>
            </a:r>
            <a:endParaRPr lang="fr-FR" sz="1600" spc="-4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</a:rPr>
              <a:t> 	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</a:rPr>
              <a:t>	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chemeClr val="accent1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discursif / narratif</a:t>
            </a:r>
            <a:r>
              <a:rPr lang="fr-FR" sz="1600" b="1" dirty="0">
                <a:solidFill>
                  <a:schemeClr val="accent1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Jean-Paul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Kaufman</a:t>
            </a:r>
            <a:r>
              <a:rPr lang="fr-FR" sz="2000" spc="-4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	</a:t>
            </a:r>
            <a:endParaRPr lang="fr-FR" sz="1600" spc="-4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endParaRPr lang="fr-FR" sz="1600" spc="-4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endParaRPr lang="fr-FR" sz="1600" spc="-40" dirty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endParaRPr lang="fr-FR" b="1" spc="-20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endParaRPr lang="fr-FR" sz="1000" spc="-20" dirty="0">
              <a:solidFill>
                <a:schemeClr val="tx2"/>
              </a:solidFill>
              <a:latin typeface="Lucida Sans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2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506718"/>
            <a:ext cx="12238038" cy="3153104"/>
          </a:xfrm>
          <a:prstGeom prst="rect">
            <a:avLst/>
          </a:prstGeom>
        </p:spPr>
        <p:txBody>
          <a:bodyPr/>
          <a:lstStyle/>
          <a:p>
            <a:pPr marL="420624" indent="-384048">
              <a:buClr>
                <a:schemeClr val="accent1"/>
              </a:buClr>
              <a:buSzPct val="80000"/>
              <a:buFont typeface="Zapf Dingbats" charset="2"/>
              <a:buChar char="✔"/>
              <a:defRPr/>
            </a:pPr>
            <a:r>
              <a:rPr lang="fr-FR" sz="2400" b="1" spc="-2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Elle comporte </a:t>
            </a: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400" b="1" spc="-2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  </a:t>
            </a:r>
            <a:r>
              <a:rPr lang="fr-FR" sz="24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Identité déclarative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(des données saisies par la personne ou par des tiers)</a:t>
            </a: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  </a:t>
            </a:r>
            <a:r>
              <a:rPr lang="fr-FR" sz="24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Identité agissante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(des traces d'activité: navigation, demande d'amis, téléchargements…</a:t>
            </a: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  </a:t>
            </a:r>
            <a:r>
              <a:rPr lang="fr-FR" sz="24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Identité calculé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(des calculs effectués par le système logiciel (nombre d'amis…) </a:t>
            </a: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  </a:t>
            </a:r>
            <a:r>
              <a:rPr lang="fr-FR" sz="2400" b="1" dirty="0">
                <a:solidFill>
                  <a:srgbClr val="80B606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Identité objets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(des traces de collectes de données par un capteur d’acquisition</a:t>
            </a:r>
          </a:p>
          <a:p>
            <a:pPr marL="420624" indent="-384048">
              <a:spcBef>
                <a:spcPts val="300"/>
              </a:spcBef>
              <a:buClr>
                <a:schemeClr val="accent1"/>
              </a:buClr>
              <a:buSzPct val="80000"/>
              <a:defRPr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endParaRPr lang="fr-FR" sz="2400" b="1" spc="-20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buClr>
                <a:schemeClr val="accent1"/>
              </a:buClr>
              <a:buSzPct val="80000"/>
              <a:defRPr/>
            </a:pPr>
            <a:endParaRPr lang="fr-FR" sz="1000" spc="-20" dirty="0">
              <a:solidFill>
                <a:schemeClr val="tx2"/>
              </a:solidFill>
              <a:latin typeface="Lucida Sans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5365" y="890207"/>
            <a:ext cx="11855231" cy="2108857"/>
          </a:xfrm>
          <a:prstGeom prst="rect">
            <a:avLst/>
          </a:prstGeom>
        </p:spPr>
        <p:txBody>
          <a:bodyPr/>
          <a:lstStyle/>
          <a:p>
            <a:pPr marL="420624" indent="-384048" algn="just">
              <a:buClr>
                <a:schemeClr val="accent1"/>
              </a:buClr>
              <a:buSzPct val="80000"/>
              <a:buFont typeface="Zapf Dingbats" charset="2"/>
              <a:buChar char="✔"/>
              <a:defRPr/>
            </a:pPr>
            <a:r>
              <a:rPr lang="fr-FR" sz="2800" b="1" dirty="0">
                <a:solidFill>
                  <a:schemeClr val="accent1"/>
                </a:solidFill>
              </a:rPr>
              <a:t>L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’identité numérique est une coproduction où se rencontrent les stratégies des plates formes et les tactiques des plateformes 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Dominique 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Cardon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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2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18710" y="163319"/>
            <a:ext cx="8725711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None/>
            </a:pPr>
            <a:r>
              <a:rPr lang="en-US" altLang="fr-FR" sz="3900" b="1" dirty="0">
                <a:solidFill>
                  <a:schemeClr val="dk1"/>
                </a:solidFill>
                <a:latin typeface="Arial"/>
                <a:sym typeface="Calibri"/>
              </a:rPr>
              <a:t>Identités numériques</a:t>
            </a:r>
            <a:endParaRPr lang="en-US" altLang="fr-FR" sz="3900" b="1" dirty="0">
              <a:solidFill>
                <a:schemeClr val="dk1"/>
              </a:solidFill>
              <a:latin typeface="Arial"/>
              <a:sym typeface="Calibri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56883"/>
            <a:ext cx="69278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L’identité numérique et données personnelles</a:t>
            </a:r>
          </a:p>
          <a:p>
            <a:pPr>
              <a:buFont typeface="Wingdings 3" charset="2"/>
              <a:buChar char=""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 3" charset="2"/>
              <a:buNone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2413" y="1750447"/>
            <a:ext cx="11939587" cy="4319368"/>
          </a:xfrm>
          <a:prstGeom prst="rect">
            <a:avLst/>
          </a:prstGeom>
        </p:spPr>
        <p:txBody>
          <a:bodyPr/>
          <a:lstStyle/>
          <a:p>
            <a:pPr marL="77788" indent="-19050">
              <a:lnSpc>
                <a:spcPts val="2800"/>
              </a:lnSpc>
              <a:buClr>
                <a:schemeClr val="accent1"/>
              </a:buClr>
              <a:buSzPct val="80000"/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L'identité déclarative est proche de la notion de "données à caractère personnel" définie par la CNIL :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</a:rPr>
              <a:t>	  	</a:t>
            </a:r>
            <a:r>
              <a:rPr lang="fr-FR" sz="2000" dirty="0" err="1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éléments d'identité</a:t>
            </a: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d'une personne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	(nom, image)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8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</a:t>
            </a:r>
            <a:r>
              <a:rPr lang="fr-FR" sz="2000" dirty="0" err="1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données permettant l'identification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	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(voix, empreintes digitales, iris de l'œil…)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	(numéro de tél., adresse électronique…)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8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</a:t>
            </a:r>
            <a:r>
              <a:rPr lang="fr-FR" sz="2000" dirty="0" err="1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</a:t>
            </a: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</a:t>
            </a:r>
            <a:r>
              <a:rPr lang="fr-FR" sz="2000" b="1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données sensibles</a:t>
            </a: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    </a:t>
            </a:r>
            <a:r>
              <a:rPr lang="fr-FR" sz="2000" dirty="0" err="1">
                <a:solidFill>
                  <a:srgbClr val="FF6600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</a:t>
            </a:r>
            <a:r>
              <a:rPr lang="fr-FR" sz="2000" dirty="0">
                <a:solidFill>
                  <a:srgbClr val="FF6600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interdites de collecte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	(origine raciale et ethnique)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	(opinion philosophique, politique, 				religieuse…)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charset="2"/>
              <a:buNone/>
              <a:defRPr/>
            </a:pPr>
            <a:r>
              <a:rPr lang="fr-FR" sz="2000" dirty="0">
                <a:solidFill>
                  <a:srgbClr val="405B03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		(mœurs, santé et vie sexuelle)</a:t>
            </a:r>
            <a:endParaRPr lang="fr-FR" sz="2000" b="1" dirty="0">
              <a:solidFill>
                <a:srgbClr val="405B03"/>
              </a:solidFill>
              <a:latin typeface="Lucida Sans"/>
              <a:ea typeface="Zapf Dingbats"/>
              <a:cs typeface="Lucida Sans"/>
            </a:endParaRPr>
          </a:p>
          <a:p>
            <a:pPr marL="420624" indent="-384048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lnSpc>
                <a:spcPts val="28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	</a:t>
            </a:r>
          </a:p>
          <a:p>
            <a:pPr marL="420624" indent="-384048">
              <a:lnSpc>
                <a:spcPts val="2400"/>
              </a:lnSpc>
              <a:buClr>
                <a:schemeClr val="accent1"/>
              </a:buClr>
              <a:buSzPct val="80000"/>
              <a:defRPr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lnSpc>
                <a:spcPts val="2400"/>
              </a:lnSpc>
              <a:buClr>
                <a:schemeClr val="accent1"/>
              </a:buClr>
              <a:buSzPct val="80000"/>
              <a:defRPr/>
            </a:pPr>
            <a:endParaRPr lang="fr-FR" sz="2000" dirty="0">
              <a:solidFill>
                <a:srgbClr val="4E1610"/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  <a:p>
            <a:pPr marL="420624" indent="-384048">
              <a:lnSpc>
                <a:spcPts val="2400"/>
              </a:lnSpc>
              <a:buClr>
                <a:schemeClr val="accent1"/>
              </a:buClr>
              <a:buSzPct val="80000"/>
              <a:defRPr/>
            </a:pPr>
            <a:r>
              <a:rPr lang="fr-FR" sz="2000" dirty="0">
                <a:solidFill>
                  <a:srgbClr val="4E1610"/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</a:t>
            </a:r>
          </a:p>
          <a:p>
            <a:pPr marL="420624" indent="-384048">
              <a:lnSpc>
                <a:spcPts val="2400"/>
              </a:lnSpc>
              <a:buClr>
                <a:schemeClr val="accent1"/>
              </a:buClr>
              <a:buSzPct val="80000"/>
              <a:defRPr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Lucida Sans" charset="0"/>
                <a:ea typeface="MS Mincho" charset="-128"/>
                <a:cs typeface="MS Mincho" charset="-128"/>
                <a:sym typeface="Wingdings" charset="2"/>
              </a:rPr>
              <a:t> </a:t>
            </a:r>
            <a:endParaRPr lang="fr-FR" dirty="0">
              <a:solidFill>
                <a:srgbClr val="4E1610"/>
              </a:solidFill>
              <a:latin typeface="Lucida Sans" charset="0"/>
              <a:ea typeface="MS Mincho" charset="-128"/>
              <a:cs typeface="MS Mincho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55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1564</Words>
  <Application>Microsoft Office PowerPoint</Application>
  <PresentationFormat>Grand écran</PresentationFormat>
  <Paragraphs>346</Paragraphs>
  <Slides>38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1" baseType="lpstr">
      <vt:lpstr>MS Mincho</vt:lpstr>
      <vt:lpstr>Arial</vt:lpstr>
      <vt:lpstr>Book Antiqua</vt:lpstr>
      <vt:lpstr>Calibri</vt:lpstr>
      <vt:lpstr>Comic Sans MS</vt:lpstr>
      <vt:lpstr>Copperplate Gothic Bold</vt:lpstr>
      <vt:lpstr>Lucida Sans</vt:lpstr>
      <vt:lpstr>Symbol</vt:lpstr>
      <vt:lpstr>Times New Roman</vt:lpstr>
      <vt:lpstr>Wingdings</vt:lpstr>
      <vt:lpstr>Wingdings 3</vt:lpstr>
      <vt:lpstr>Zapf Dingbats</vt:lpstr>
      <vt:lpstr>Office Theme</vt:lpstr>
      <vt:lpstr>Protection des données à caractère personnel au sein des entreprises Africaines: opportunités et défis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Identités numériques</vt:lpstr>
      <vt:lpstr>Présentation PowerPoint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Méthodes et moyens de profilage</vt:lpstr>
      <vt:lpstr>Analyse et Discussion : Atteinte à la vie privé </vt:lpstr>
      <vt:lpstr>Analyse et Discussion : Atteinte à la vie privé</vt:lpstr>
      <vt:lpstr> Conclusion et perspectives</vt:lpstr>
      <vt:lpstr>Merci de votre attention QR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OWASP-Cotonou Chapter Meeting</dc:title>
  <dc:creator>arnaud ahouandjinou</dc:creator>
  <cp:lastModifiedBy>Compte Microsoft</cp:lastModifiedBy>
  <cp:revision>34</cp:revision>
  <dcterms:modified xsi:type="dcterms:W3CDTF">2022-12-01T15:35:14Z</dcterms:modified>
</cp:coreProperties>
</file>